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3"/>
  </p:notesMasterIdLst>
  <p:sldIdLst>
    <p:sldId id="256" r:id="rId2"/>
    <p:sldId id="257" r:id="rId3"/>
    <p:sldId id="287" r:id="rId4"/>
    <p:sldId id="282" r:id="rId5"/>
    <p:sldId id="290" r:id="rId6"/>
    <p:sldId id="260" r:id="rId7"/>
    <p:sldId id="291" r:id="rId8"/>
    <p:sldId id="292" r:id="rId9"/>
    <p:sldId id="305" r:id="rId10"/>
    <p:sldId id="293" r:id="rId11"/>
    <p:sldId id="295" r:id="rId12"/>
    <p:sldId id="298" r:id="rId13"/>
    <p:sldId id="299" r:id="rId14"/>
    <p:sldId id="302" r:id="rId15"/>
    <p:sldId id="276" r:id="rId16"/>
    <p:sldId id="303" r:id="rId17"/>
    <p:sldId id="304" r:id="rId18"/>
    <p:sldId id="300" r:id="rId19"/>
    <p:sldId id="265" r:id="rId20"/>
    <p:sldId id="284"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EN" initials="O" lastIdx="1" clrIdx="0">
    <p:extLst>
      <p:ext uri="{19B8F6BF-5375-455C-9EA6-DF929625EA0E}">
        <p15:presenceInfo xmlns:p15="http://schemas.microsoft.com/office/powerpoint/2012/main" userId="OM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F386F-6C5B-4911-9E68-6902926CE80D}" type="datetimeFigureOut">
              <a:rPr lang="en-AE" smtClean="0"/>
              <a:t>25/11/2024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D9820-A27F-44AF-99EB-D7D7A2A49530}" type="slidenum">
              <a:rPr lang="en-AE" smtClean="0"/>
              <a:t>‹#›</a:t>
            </a:fld>
            <a:endParaRPr lang="en-AE"/>
          </a:p>
        </p:txBody>
      </p:sp>
    </p:spTree>
    <p:extLst>
      <p:ext uri="{BB962C8B-B14F-4D97-AF65-F5344CB8AC3E}">
        <p14:creationId xmlns:p14="http://schemas.microsoft.com/office/powerpoint/2010/main" val="162838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B5FD9820-A27F-44AF-99EB-D7D7A2A49530}" type="slidenum">
              <a:rPr lang="en-AE" smtClean="0"/>
              <a:t>5</a:t>
            </a:fld>
            <a:endParaRPr lang="en-AE"/>
          </a:p>
        </p:txBody>
      </p:sp>
    </p:spTree>
    <p:extLst>
      <p:ext uri="{BB962C8B-B14F-4D97-AF65-F5344CB8AC3E}">
        <p14:creationId xmlns:p14="http://schemas.microsoft.com/office/powerpoint/2010/main" val="97416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170101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273789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3537444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96075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227926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404684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2889082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46704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47268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2560472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2138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49223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411858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875029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4097127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2926569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5A84A0-F0F5-4318-9162-D9F10D10BB36}" type="datetimeFigureOut">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7FDC1-A149-4878-A243-115D5788A731}" type="slidenum">
              <a:rPr lang="en-US" smtClean="0"/>
              <a:t>‹#›</a:t>
            </a:fld>
            <a:endParaRPr lang="en-US" dirty="0"/>
          </a:p>
        </p:txBody>
      </p:sp>
    </p:spTree>
    <p:extLst>
      <p:ext uri="{BB962C8B-B14F-4D97-AF65-F5344CB8AC3E}">
        <p14:creationId xmlns:p14="http://schemas.microsoft.com/office/powerpoint/2010/main" val="89355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5A84A0-F0F5-4318-9162-D9F10D10BB36}" type="datetimeFigureOut">
              <a:rPr lang="en-US" smtClean="0"/>
              <a:t>11/24/2024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27FDC1-A149-4878-A243-115D5788A731}" type="slidenum">
              <a:rPr lang="en-US" smtClean="0"/>
              <a:t>‹#›</a:t>
            </a:fld>
            <a:endParaRPr lang="en-US" dirty="0"/>
          </a:p>
        </p:txBody>
      </p:sp>
    </p:spTree>
    <p:extLst>
      <p:ext uri="{BB962C8B-B14F-4D97-AF65-F5344CB8AC3E}">
        <p14:creationId xmlns:p14="http://schemas.microsoft.com/office/powerpoint/2010/main" val="353651704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09/cvci56766.2022.9965124" TargetMode="External"/><Relationship Id="rId7" Type="http://schemas.openxmlformats.org/officeDocument/2006/relationships/hyperlink" Target="https://doi.org/10.1145/3519267" TargetMode="External"/><Relationship Id="rId2" Type="http://schemas.openxmlformats.org/officeDocument/2006/relationships/hyperlink" Target="https://doi.org/10.1109/gcat52182.2021.9587626" TargetMode="External"/><Relationship Id="rId1" Type="http://schemas.openxmlformats.org/officeDocument/2006/relationships/slideLayout" Target="../slideLayouts/slideLayout2.xml"/><Relationship Id="rId6" Type="http://schemas.openxmlformats.org/officeDocument/2006/relationships/hyperlink" Target="https://doi.org/10.1109/itsc48978.2021.9564648" TargetMode="External"/><Relationship Id="rId5" Type="http://schemas.openxmlformats.org/officeDocument/2006/relationships/hyperlink" Target="https://doi.org/10.1109/icscds56580.2023.10104662" TargetMode="External"/><Relationship Id="rId4" Type="http://schemas.openxmlformats.org/officeDocument/2006/relationships/hyperlink" Target="https://doi.org/10.1109/tits.2022.3166208"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ianrn/Driver-Distraction-Detection" TargetMode="External"/><Relationship Id="rId2" Type="http://schemas.openxmlformats.org/officeDocument/2006/relationships/hyperlink" Target="https://github.com/bnair2001/Driver-monitoring-system" TargetMode="External"/><Relationship Id="rId1" Type="http://schemas.openxmlformats.org/officeDocument/2006/relationships/slideLayout" Target="../slideLayouts/slideLayout2.xml"/><Relationship Id="rId5" Type="http://schemas.openxmlformats.org/officeDocument/2006/relationships/hyperlink" Target="https://github.com/yashkondawar/Driver-distraction-detection" TargetMode="External"/><Relationship Id="rId4" Type="http://schemas.openxmlformats.org/officeDocument/2006/relationships/hyperlink" Target="https://github.com/mohanrajmit/Distracted-Driver-Detectio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Block-diagram-representation-of-the-driver-fatigue-monitoring-system-A-persons-level-of_fig1_269785270"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4BB4-2455-8C45-F66B-30519A66688E}"/>
              </a:ext>
            </a:extLst>
          </p:cNvPr>
          <p:cNvSpPr>
            <a:spLocks noGrp="1"/>
          </p:cNvSpPr>
          <p:nvPr>
            <p:ph type="ctrTitle"/>
          </p:nvPr>
        </p:nvSpPr>
        <p:spPr>
          <a:xfrm>
            <a:off x="524817" y="422381"/>
            <a:ext cx="9110795" cy="4277438"/>
          </a:xfrm>
        </p:spPr>
        <p:txBody>
          <a:bodyPr>
            <a:normAutofit/>
          </a:bodyPr>
          <a:lstStyle/>
          <a:p>
            <a:r>
              <a:rPr lang="en-US" sz="5400" dirty="0"/>
              <a:t>Distraction Detection System Using Raspberry Pi :</a:t>
            </a:r>
            <a:br>
              <a:rPr lang="en-US" sz="5400" dirty="0"/>
            </a:br>
            <a:r>
              <a:rPr lang="en-US" sz="5400" dirty="0"/>
              <a:t>A Video Detection Approach Using YoloV8</a:t>
            </a:r>
          </a:p>
        </p:txBody>
      </p:sp>
      <p:sp>
        <p:nvSpPr>
          <p:cNvPr id="3" name="Subtitle 2">
            <a:extLst>
              <a:ext uri="{FF2B5EF4-FFF2-40B4-BE49-F238E27FC236}">
                <a16:creationId xmlns:a16="http://schemas.microsoft.com/office/drawing/2014/main" id="{430AF2E1-2C03-40DB-24DA-BACA59BFA801}"/>
              </a:ext>
            </a:extLst>
          </p:cNvPr>
          <p:cNvSpPr>
            <a:spLocks noGrp="1"/>
          </p:cNvSpPr>
          <p:nvPr>
            <p:ph type="subTitle" idx="1"/>
          </p:nvPr>
        </p:nvSpPr>
        <p:spPr>
          <a:xfrm>
            <a:off x="6803923" y="5566971"/>
            <a:ext cx="5388076" cy="1291029"/>
          </a:xfrm>
        </p:spPr>
        <p:txBody>
          <a:bodyPr>
            <a:normAutofit fontScale="77500" lnSpcReduction="20000"/>
          </a:bodyPr>
          <a:lstStyle/>
          <a:p>
            <a:pPr algn="r"/>
            <a:r>
              <a:rPr lang="en-US" dirty="0"/>
              <a:t>Student Name: Nikhilesh Kovvuri</a:t>
            </a:r>
          </a:p>
          <a:p>
            <a:pPr algn="r"/>
            <a:r>
              <a:rPr lang="en-US" dirty="0"/>
              <a:t>Student ID: P2821317</a:t>
            </a:r>
          </a:p>
          <a:p>
            <a:pPr algn="r"/>
            <a:r>
              <a:rPr lang="en-US" sz="2100" dirty="0"/>
              <a:t>Dissertation Supervisor: Dr. Muhammad Ghalib</a:t>
            </a:r>
          </a:p>
          <a:p>
            <a:pPr algn="r"/>
            <a:r>
              <a:rPr lang="en-US" sz="2100" dirty="0"/>
              <a:t>De Montfort university, Dubai</a:t>
            </a:r>
          </a:p>
        </p:txBody>
      </p:sp>
    </p:spTree>
    <p:extLst>
      <p:ext uri="{BB962C8B-B14F-4D97-AF65-F5344CB8AC3E}">
        <p14:creationId xmlns:p14="http://schemas.microsoft.com/office/powerpoint/2010/main" val="170500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04BA0256-4175-79B8-FADE-D12FFD530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5F05D-5DFE-7CD4-5B5B-3759421A61B3}"/>
              </a:ext>
            </a:extLst>
          </p:cNvPr>
          <p:cNvSpPr>
            <a:spLocks noGrp="1"/>
          </p:cNvSpPr>
          <p:nvPr>
            <p:ph type="title"/>
          </p:nvPr>
        </p:nvSpPr>
        <p:spPr>
          <a:xfrm>
            <a:off x="648930" y="629267"/>
            <a:ext cx="8524567" cy="843828"/>
          </a:xfrm>
        </p:spPr>
        <p:txBody>
          <a:bodyPr>
            <a:noAutofit/>
          </a:bodyPr>
          <a:lstStyle/>
          <a:p>
            <a:pPr>
              <a:lnSpc>
                <a:spcPct val="90000"/>
              </a:lnSpc>
            </a:pPr>
            <a:r>
              <a:rPr lang="en-GB" sz="4000" b="1" dirty="0"/>
              <a:t>Software Framework and Pipeline</a:t>
            </a:r>
            <a:endParaRPr lang="en-US" sz="4000" b="1" dirty="0"/>
          </a:p>
        </p:txBody>
      </p:sp>
      <p:sp>
        <p:nvSpPr>
          <p:cNvPr id="3" name="Content Placeholder 2">
            <a:extLst>
              <a:ext uri="{FF2B5EF4-FFF2-40B4-BE49-F238E27FC236}">
                <a16:creationId xmlns:a16="http://schemas.microsoft.com/office/drawing/2014/main" id="{7002BF56-6E46-1ABF-2DCC-9D7D31A85E60}"/>
              </a:ext>
            </a:extLst>
          </p:cNvPr>
          <p:cNvSpPr>
            <a:spLocks noGrp="1"/>
          </p:cNvSpPr>
          <p:nvPr>
            <p:ph idx="1"/>
          </p:nvPr>
        </p:nvSpPr>
        <p:spPr>
          <a:xfrm>
            <a:off x="493711" y="1473094"/>
            <a:ext cx="4948009" cy="4755640"/>
          </a:xfrm>
        </p:spPr>
        <p:txBody>
          <a:bodyPr>
            <a:normAutofit/>
          </a:bodyPr>
          <a:lstStyle/>
          <a:p>
            <a:pPr>
              <a:lnSpc>
                <a:spcPct val="90000"/>
              </a:lnSpc>
            </a:pPr>
            <a:endParaRPr lang="en-US" sz="1300" dirty="0"/>
          </a:p>
          <a:p>
            <a:pPr>
              <a:lnSpc>
                <a:spcPct val="90000"/>
              </a:lnSpc>
            </a:pPr>
            <a:r>
              <a:rPr lang="en-US" sz="1400" dirty="0">
                <a:latin typeface="Century Gothic (Body)"/>
              </a:rPr>
              <a:t>Framework implemented using Python libraries:</a:t>
            </a:r>
          </a:p>
          <a:p>
            <a:pPr lvl="1">
              <a:lnSpc>
                <a:spcPct val="90000"/>
              </a:lnSpc>
              <a:buFont typeface="+mj-lt"/>
              <a:buAutoNum type="arabicPeriod"/>
            </a:pPr>
            <a:r>
              <a:rPr lang="en-US" sz="1400" dirty="0">
                <a:latin typeface="Century Gothic (Body)"/>
              </a:rPr>
              <a:t>For model and image processing we are using two libraries namely TensorFlow and OpenCV.</a:t>
            </a:r>
          </a:p>
          <a:p>
            <a:pPr lvl="1">
              <a:lnSpc>
                <a:spcPct val="90000"/>
              </a:lnSpc>
              <a:buFont typeface="+mj-lt"/>
              <a:buAutoNum type="arabicPeriod"/>
            </a:pPr>
            <a:r>
              <a:rPr lang="en-US" sz="1400" dirty="0">
                <a:latin typeface="Century Gothic (Body)"/>
              </a:rPr>
              <a:t>PiCamera2 for video streaming.</a:t>
            </a:r>
          </a:p>
          <a:p>
            <a:pPr marL="457200" lvl="1" indent="0">
              <a:lnSpc>
                <a:spcPct val="90000"/>
              </a:lnSpc>
              <a:buNone/>
            </a:pPr>
            <a:endParaRPr lang="en-US" sz="1400" dirty="0">
              <a:latin typeface="Century Gothic (Body)"/>
            </a:endParaRPr>
          </a:p>
          <a:p>
            <a:pPr>
              <a:lnSpc>
                <a:spcPct val="90000"/>
              </a:lnSpc>
            </a:pPr>
            <a:r>
              <a:rPr lang="en-US" sz="1400" dirty="0">
                <a:latin typeface="Century Gothic (Body)"/>
              </a:rPr>
              <a:t>Preprocessing includes:</a:t>
            </a:r>
          </a:p>
          <a:p>
            <a:pPr lvl="1">
              <a:lnSpc>
                <a:spcPct val="90000"/>
              </a:lnSpc>
              <a:buFont typeface="+mj-lt"/>
              <a:buAutoNum type="arabicPeriod"/>
            </a:pPr>
            <a:r>
              <a:rPr lang="en-US" sz="1400" dirty="0">
                <a:latin typeface="Century Gothic (Body)"/>
              </a:rPr>
              <a:t>Resizing frames to 320x240.</a:t>
            </a:r>
          </a:p>
          <a:p>
            <a:pPr lvl="1">
              <a:lnSpc>
                <a:spcPct val="90000"/>
              </a:lnSpc>
              <a:buFont typeface="+mj-lt"/>
              <a:buAutoNum type="arabicPeriod"/>
            </a:pPr>
            <a:r>
              <a:rPr lang="en-US" sz="1400" dirty="0">
                <a:latin typeface="Century Gothic (Body)"/>
              </a:rPr>
              <a:t>Data augmentation for the EfficientNet model for image data.</a:t>
            </a:r>
          </a:p>
          <a:p>
            <a:pPr lvl="1">
              <a:lnSpc>
                <a:spcPct val="90000"/>
              </a:lnSpc>
              <a:buFont typeface="+mj-lt"/>
              <a:buAutoNum type="arabicPeriod"/>
            </a:pPr>
            <a:r>
              <a:rPr lang="en-US" sz="1400" dirty="0">
                <a:latin typeface="Century Gothic (Body)"/>
              </a:rPr>
              <a:t>Changes in the bounding box for YOLO/Haar cascade implementation.</a:t>
            </a:r>
          </a:p>
          <a:p>
            <a:pPr lvl="1">
              <a:lnSpc>
                <a:spcPct val="90000"/>
              </a:lnSpc>
              <a:buFont typeface="+mj-lt"/>
              <a:buAutoNum type="arabicPeriod"/>
            </a:pPr>
            <a:r>
              <a:rPr lang="en-US" sz="1400" dirty="0">
                <a:latin typeface="Century Gothic (Body)"/>
              </a:rPr>
              <a:t> It has a multi-threaded design that guarantees stable video stream processing.</a:t>
            </a:r>
          </a:p>
        </p:txBody>
      </p:sp>
      <p:pic>
        <p:nvPicPr>
          <p:cNvPr id="5" name="Picture 4" descr="Distraction detection algorithm flow 2.1. Driver Face Detection In... |  Download Scientific Diagram">
            <a:extLst>
              <a:ext uri="{FF2B5EF4-FFF2-40B4-BE49-F238E27FC236}">
                <a16:creationId xmlns:a16="http://schemas.microsoft.com/office/drawing/2014/main" id="{4E14705C-D9AD-2796-3372-DECCB4F765CC}"/>
              </a:ext>
            </a:extLst>
          </p:cNvPr>
          <p:cNvPicPr>
            <a:picLocks noChangeAspect="1"/>
          </p:cNvPicPr>
          <p:nvPr/>
        </p:nvPicPr>
        <p:blipFill>
          <a:blip r:embed="rId3">
            <a:extLst>
              <a:ext uri="{28A0092B-C50C-407E-A947-70E740481C1C}">
                <a14:useLocalDpi xmlns:a14="http://schemas.microsoft.com/office/drawing/2010/main" val="0"/>
              </a:ext>
            </a:extLst>
          </a:blip>
          <a:srcRect r="10012"/>
          <a:stretch/>
        </p:blipFill>
        <p:spPr bwMode="auto">
          <a:xfrm>
            <a:off x="6492567" y="2063685"/>
            <a:ext cx="5455920" cy="2347066"/>
          </a:xfrm>
          <a:prstGeom prst="rect">
            <a:avLst/>
          </a:prstGeom>
          <a:noFill/>
          <a:effectLst>
            <a:outerShdw blurRad="50800" dist="38100" dir="5400000" algn="t" rotWithShape="0">
              <a:prstClr val="black">
                <a:alpha val="43000"/>
              </a:prstClr>
            </a:outerShdw>
          </a:effectLst>
        </p:spPr>
      </p:pic>
      <p:sp>
        <p:nvSpPr>
          <p:cNvPr id="7" name="TextBox 6">
            <a:extLst>
              <a:ext uri="{FF2B5EF4-FFF2-40B4-BE49-F238E27FC236}">
                <a16:creationId xmlns:a16="http://schemas.microsoft.com/office/drawing/2014/main" id="{54C71AD2-E34D-140E-4D5E-52592E1E0CBA}"/>
              </a:ext>
            </a:extLst>
          </p:cNvPr>
          <p:cNvSpPr txBox="1"/>
          <p:nvPr/>
        </p:nvSpPr>
        <p:spPr>
          <a:xfrm>
            <a:off x="7150004" y="4597371"/>
            <a:ext cx="4376201" cy="307777"/>
          </a:xfrm>
          <a:prstGeom prst="rect">
            <a:avLst/>
          </a:prstGeom>
          <a:noFill/>
        </p:spPr>
        <p:txBody>
          <a:bodyPr wrap="square" rtlCol="0">
            <a:spAutoFit/>
          </a:bodyPr>
          <a:lstStyle/>
          <a:p>
            <a:pPr algn="ctr"/>
            <a:r>
              <a:rPr lang="en-US" sz="1400" dirty="0"/>
              <a:t>Video Detection Process</a:t>
            </a:r>
            <a:endParaRPr lang="en-GB" sz="1400" dirty="0"/>
          </a:p>
        </p:txBody>
      </p:sp>
    </p:spTree>
    <p:extLst>
      <p:ext uri="{BB962C8B-B14F-4D97-AF65-F5344CB8AC3E}">
        <p14:creationId xmlns:p14="http://schemas.microsoft.com/office/powerpoint/2010/main" val="422206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221B0-F12D-1038-826E-841BFCBE4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974D0-F831-3E31-860C-E4BFF373A3DF}"/>
              </a:ext>
            </a:extLst>
          </p:cNvPr>
          <p:cNvSpPr>
            <a:spLocks noGrp="1"/>
          </p:cNvSpPr>
          <p:nvPr>
            <p:ph type="title"/>
          </p:nvPr>
        </p:nvSpPr>
        <p:spPr>
          <a:xfrm>
            <a:off x="351143" y="393726"/>
            <a:ext cx="11250921" cy="795978"/>
          </a:xfrm>
        </p:spPr>
        <p:txBody>
          <a:bodyPr/>
          <a:lstStyle/>
          <a:p>
            <a:r>
              <a:rPr lang="en-US" sz="3600" b="1" dirty="0"/>
              <a:t>Deployment of the Model and System Tuning</a:t>
            </a:r>
            <a:endParaRPr lang="fr-FR" sz="3600" b="1" dirty="0"/>
          </a:p>
        </p:txBody>
      </p:sp>
      <p:sp>
        <p:nvSpPr>
          <p:cNvPr id="6" name="Content Placeholder 2">
            <a:extLst>
              <a:ext uri="{FF2B5EF4-FFF2-40B4-BE49-F238E27FC236}">
                <a16:creationId xmlns:a16="http://schemas.microsoft.com/office/drawing/2014/main" id="{D142C7CE-8EDE-F8A2-3CF3-ED2BE97B4859}"/>
              </a:ext>
            </a:extLst>
          </p:cNvPr>
          <p:cNvSpPr>
            <a:spLocks noGrp="1"/>
          </p:cNvSpPr>
          <p:nvPr>
            <p:ph idx="1"/>
          </p:nvPr>
        </p:nvSpPr>
        <p:spPr>
          <a:xfrm>
            <a:off x="351143" y="1759975"/>
            <a:ext cx="8674869" cy="4473678"/>
          </a:xfrm>
        </p:spPr>
        <p:txBody>
          <a:bodyPr anchor="t">
            <a:normAutofit lnSpcReduction="10000"/>
          </a:bodyPr>
          <a:lstStyle/>
          <a:p>
            <a:pPr marL="0" indent="0">
              <a:lnSpc>
                <a:spcPct val="90000"/>
              </a:lnSpc>
              <a:buNone/>
            </a:pPr>
            <a:r>
              <a:rPr lang="en-US" sz="1400" b="1" dirty="0">
                <a:latin typeface="Century Gothic (Body)"/>
              </a:rPr>
              <a:t>Deployment:</a:t>
            </a:r>
          </a:p>
          <a:p>
            <a:pPr>
              <a:lnSpc>
                <a:spcPct val="90000"/>
              </a:lnSpc>
            </a:pPr>
            <a:r>
              <a:rPr lang="en-US" sz="1400" dirty="0">
                <a:latin typeface="Century Gothic (Body)"/>
              </a:rPr>
              <a:t>Proposed EfficientNet for edge devices with model size and parameter reduction.</a:t>
            </a:r>
          </a:p>
          <a:p>
            <a:pPr>
              <a:lnSpc>
                <a:spcPct val="90000"/>
              </a:lnSpc>
            </a:pPr>
            <a:r>
              <a:rPr lang="en-US" sz="1400" dirty="0">
                <a:latin typeface="Century Gothic (Body)"/>
              </a:rPr>
              <a:t>Implemented YOLO and Haar cascade to overcome the problem of lighting and occlusion variations.</a:t>
            </a:r>
          </a:p>
          <a:p>
            <a:pPr marL="0" indent="0">
              <a:lnSpc>
                <a:spcPct val="90000"/>
              </a:lnSpc>
              <a:buNone/>
            </a:pPr>
            <a:endParaRPr lang="en-US" sz="1400" dirty="0">
              <a:latin typeface="Century Gothic (Body)"/>
            </a:endParaRPr>
          </a:p>
          <a:p>
            <a:pPr marL="0" indent="0">
              <a:lnSpc>
                <a:spcPct val="90000"/>
              </a:lnSpc>
              <a:buNone/>
            </a:pPr>
            <a:r>
              <a:rPr lang="en-US" sz="1400" b="1" dirty="0">
                <a:latin typeface="Century Gothic (Body)"/>
              </a:rPr>
              <a:t>Optimization:</a:t>
            </a:r>
          </a:p>
          <a:p>
            <a:pPr>
              <a:lnSpc>
                <a:spcPct val="90000"/>
              </a:lnSpc>
            </a:pPr>
            <a:r>
              <a:rPr lang="en-US" sz="1400" dirty="0">
                <a:latin typeface="Century Gothic (Body)"/>
              </a:rPr>
              <a:t>Minimized latency via the modification of the frame processing time intervals.</a:t>
            </a:r>
          </a:p>
          <a:p>
            <a:pPr>
              <a:lnSpc>
                <a:spcPct val="90000"/>
              </a:lnSpc>
            </a:pPr>
            <a:r>
              <a:rPr lang="en-US" sz="1400" dirty="0">
                <a:latin typeface="Century Gothic (Body)"/>
              </a:rPr>
              <a:t>Implemented data augmentation techniques to improve robustness.</a:t>
            </a:r>
          </a:p>
          <a:p>
            <a:pPr>
              <a:lnSpc>
                <a:spcPct val="90000"/>
              </a:lnSpc>
            </a:pPr>
            <a:r>
              <a:rPr lang="en-US" sz="1400" dirty="0">
                <a:latin typeface="Century Gothic (Body)"/>
              </a:rPr>
              <a:t>Low light conditions enhancement through adaptive histogram equalization.</a:t>
            </a:r>
          </a:p>
          <a:p>
            <a:pPr>
              <a:lnSpc>
                <a:spcPct val="90000"/>
              </a:lnSpc>
            </a:pPr>
            <a:r>
              <a:rPr lang="en-US" sz="1400" dirty="0">
                <a:latin typeface="Century Gothic (Body)"/>
              </a:rPr>
              <a:t>Face alignment with flipping and rotation for various face orientations.</a:t>
            </a:r>
          </a:p>
          <a:p>
            <a:pPr>
              <a:lnSpc>
                <a:spcPct val="90000"/>
              </a:lnSpc>
            </a:pPr>
            <a:r>
              <a:rPr lang="en-US" sz="1400" dirty="0">
                <a:latin typeface="Century Gothic (Body)"/>
              </a:rPr>
              <a:t>We decrease the consumption of the CPU and GPU to 85% on Raspberry Pi.</a:t>
            </a:r>
          </a:p>
          <a:p>
            <a:pPr marL="0" indent="0">
              <a:lnSpc>
                <a:spcPct val="90000"/>
              </a:lnSpc>
              <a:buNone/>
            </a:pPr>
            <a:endParaRPr lang="en-US" sz="1400" dirty="0">
              <a:latin typeface="Century Gothic (Body)"/>
            </a:endParaRPr>
          </a:p>
          <a:p>
            <a:pPr marL="0" indent="0">
              <a:lnSpc>
                <a:spcPct val="90000"/>
              </a:lnSpc>
              <a:buNone/>
            </a:pPr>
            <a:r>
              <a:rPr lang="en-US" sz="1400" b="1" dirty="0">
                <a:latin typeface="Century Gothic (Body)"/>
              </a:rPr>
              <a:t>Challenges:</a:t>
            </a:r>
          </a:p>
          <a:p>
            <a:pPr>
              <a:lnSpc>
                <a:spcPct val="90000"/>
              </a:lnSpc>
            </a:pPr>
            <a:r>
              <a:rPr lang="en-US" sz="1400" dirty="0">
                <a:latin typeface="Century Gothic (Body)"/>
              </a:rPr>
              <a:t>One of the biggest disadvantages of Raspberry Pi.</a:t>
            </a:r>
          </a:p>
          <a:p>
            <a:pPr>
              <a:lnSpc>
                <a:spcPct val="90000"/>
              </a:lnSpc>
            </a:pPr>
            <a:r>
              <a:rPr lang="en-US" sz="1400" dirty="0">
                <a:latin typeface="Century Gothic (Body)"/>
              </a:rPr>
              <a:t>Real time operational performance with least amount of latency.</a:t>
            </a:r>
          </a:p>
        </p:txBody>
      </p:sp>
    </p:spTree>
    <p:extLst>
      <p:ext uri="{BB962C8B-B14F-4D97-AF65-F5344CB8AC3E}">
        <p14:creationId xmlns:p14="http://schemas.microsoft.com/office/powerpoint/2010/main" val="2218924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651BD5C4-CEB8-835A-17B9-C83B3D5FE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4960F-EFF6-C92A-A54E-70510AFB290F}"/>
              </a:ext>
            </a:extLst>
          </p:cNvPr>
          <p:cNvSpPr>
            <a:spLocks noGrp="1"/>
          </p:cNvSpPr>
          <p:nvPr>
            <p:ph type="title"/>
          </p:nvPr>
        </p:nvSpPr>
        <p:spPr>
          <a:xfrm>
            <a:off x="646111" y="452718"/>
            <a:ext cx="9404723" cy="1400530"/>
          </a:xfrm>
        </p:spPr>
        <p:txBody>
          <a:bodyPr>
            <a:normAutofit/>
          </a:bodyPr>
          <a:lstStyle/>
          <a:p>
            <a:r>
              <a:rPr lang="en-US" sz="4000" b="1" dirty="0"/>
              <a:t>Metrics Usage</a:t>
            </a:r>
            <a:endParaRPr lang="en-GB" sz="4000" b="1" dirty="0"/>
          </a:p>
        </p:txBody>
      </p:sp>
      <p:graphicFrame>
        <p:nvGraphicFramePr>
          <p:cNvPr id="4" name="Table 4">
            <a:extLst>
              <a:ext uri="{FF2B5EF4-FFF2-40B4-BE49-F238E27FC236}">
                <a16:creationId xmlns:a16="http://schemas.microsoft.com/office/drawing/2014/main" id="{4DA9D2FB-729D-9100-B43C-242DA200E6FC}"/>
              </a:ext>
            </a:extLst>
          </p:cNvPr>
          <p:cNvGraphicFramePr>
            <a:graphicFrameLocks noGrp="1"/>
          </p:cNvGraphicFramePr>
          <p:nvPr>
            <p:ph idx="1"/>
            <p:extLst>
              <p:ext uri="{D42A27DB-BD31-4B8C-83A1-F6EECF244321}">
                <p14:modId xmlns:p14="http://schemas.microsoft.com/office/powerpoint/2010/main" val="2522043497"/>
              </p:ext>
            </p:extLst>
          </p:nvPr>
        </p:nvGraphicFramePr>
        <p:xfrm>
          <a:off x="646480" y="1616426"/>
          <a:ext cx="10296823" cy="3514724"/>
        </p:xfrm>
        <a:graphic>
          <a:graphicData uri="http://schemas.openxmlformats.org/drawingml/2006/table">
            <a:tbl>
              <a:tblPr firstRow="1" bandRow="1">
                <a:tableStyleId>{00A15C55-8517-42AA-B614-E9B94910E393}</a:tableStyleId>
              </a:tblPr>
              <a:tblGrid>
                <a:gridCol w="4703290">
                  <a:extLst>
                    <a:ext uri="{9D8B030D-6E8A-4147-A177-3AD203B41FA5}">
                      <a16:colId xmlns:a16="http://schemas.microsoft.com/office/drawing/2014/main" val="3181534288"/>
                    </a:ext>
                  </a:extLst>
                </a:gridCol>
                <a:gridCol w="2673353">
                  <a:extLst>
                    <a:ext uri="{9D8B030D-6E8A-4147-A177-3AD203B41FA5}">
                      <a16:colId xmlns:a16="http://schemas.microsoft.com/office/drawing/2014/main" val="1928371426"/>
                    </a:ext>
                  </a:extLst>
                </a:gridCol>
                <a:gridCol w="2920180">
                  <a:extLst>
                    <a:ext uri="{9D8B030D-6E8A-4147-A177-3AD203B41FA5}">
                      <a16:colId xmlns:a16="http://schemas.microsoft.com/office/drawing/2014/main" val="404522478"/>
                    </a:ext>
                  </a:extLst>
                </a:gridCol>
              </a:tblGrid>
              <a:tr h="311538">
                <a:tc>
                  <a:txBody>
                    <a:bodyPr/>
                    <a:lstStyle/>
                    <a:p>
                      <a:pPr marL="0" algn="l" defTabSz="457200" rtl="0" eaLnBrk="1" latinLnBrk="0" hangingPunct="1"/>
                      <a:r>
                        <a:rPr lang="en-US" sz="3000" b="1" kern="1200" dirty="0">
                          <a:solidFill>
                            <a:schemeClr val="lt1"/>
                          </a:solidFill>
                          <a:latin typeface="Century Gothic (Body)"/>
                          <a:ea typeface="+mn-ea"/>
                          <a:cs typeface="+mn-cs"/>
                        </a:rPr>
                        <a:t>Metric</a:t>
                      </a:r>
                      <a:endParaRPr lang="en-AE" sz="3000" b="1" kern="1200" dirty="0">
                        <a:solidFill>
                          <a:schemeClr val="lt1"/>
                        </a:solidFill>
                        <a:latin typeface="Century Gothic (Body)"/>
                        <a:ea typeface="+mn-ea"/>
                        <a:cs typeface="+mn-cs"/>
                      </a:endParaRPr>
                    </a:p>
                  </a:txBody>
                  <a:tcPr marL="68722" marR="68722" marT="0" marB="0"/>
                </a:tc>
                <a:tc>
                  <a:txBody>
                    <a:bodyPr/>
                    <a:lstStyle/>
                    <a:p>
                      <a:pPr marL="0" algn="l" defTabSz="457200" rtl="0" eaLnBrk="1" latinLnBrk="0" hangingPunct="1"/>
                      <a:r>
                        <a:rPr lang="en-US" sz="3000" b="1" kern="1200" dirty="0">
                          <a:solidFill>
                            <a:schemeClr val="lt1"/>
                          </a:solidFill>
                          <a:latin typeface="Century Gothic (Body)"/>
                          <a:ea typeface="+mn-ea"/>
                          <a:cs typeface="+mn-cs"/>
                        </a:rPr>
                        <a:t>Before Optimization</a:t>
                      </a:r>
                      <a:endParaRPr lang="en-AE" sz="3000" b="1" kern="1200" dirty="0">
                        <a:solidFill>
                          <a:schemeClr val="lt1"/>
                        </a:solidFill>
                        <a:latin typeface="Century Gothic (Body)"/>
                        <a:ea typeface="+mn-ea"/>
                        <a:cs typeface="+mn-cs"/>
                      </a:endParaRPr>
                    </a:p>
                  </a:txBody>
                  <a:tcPr marL="68722" marR="68722" marT="0" marB="0"/>
                </a:tc>
                <a:tc>
                  <a:txBody>
                    <a:bodyPr/>
                    <a:lstStyle/>
                    <a:p>
                      <a:pPr marL="0" algn="l" defTabSz="457200" rtl="0" eaLnBrk="1" latinLnBrk="0" hangingPunct="1"/>
                      <a:r>
                        <a:rPr lang="en-US" sz="3000" b="1" kern="1200" dirty="0">
                          <a:solidFill>
                            <a:schemeClr val="lt1"/>
                          </a:solidFill>
                          <a:latin typeface="Century Gothic (Body)"/>
                          <a:ea typeface="+mn-ea"/>
                          <a:cs typeface="+mn-cs"/>
                        </a:rPr>
                        <a:t>After Optimization</a:t>
                      </a:r>
                      <a:endParaRPr lang="en-AE" sz="3000" b="1" kern="1200" dirty="0">
                        <a:solidFill>
                          <a:schemeClr val="lt1"/>
                        </a:solidFill>
                        <a:latin typeface="Century Gothic (Body)"/>
                        <a:ea typeface="+mn-ea"/>
                        <a:cs typeface="+mn-cs"/>
                      </a:endParaRPr>
                    </a:p>
                  </a:txBody>
                  <a:tcPr marL="68722" marR="68722" marT="0" marB="0"/>
                </a:tc>
                <a:extLst>
                  <a:ext uri="{0D108BD9-81ED-4DB2-BD59-A6C34878D82A}">
                    <a16:rowId xmlns:a16="http://schemas.microsoft.com/office/drawing/2014/main" val="3033547133"/>
                  </a:ext>
                </a:extLst>
              </a:tr>
              <a:tr h="379522">
                <a:tc>
                  <a:txBody>
                    <a:bodyPr/>
                    <a:lstStyle/>
                    <a:p>
                      <a:pPr marL="0" algn="l" defTabSz="457200" rtl="0" eaLnBrk="1" latinLnBrk="0" hangingPunct="1"/>
                      <a:r>
                        <a:rPr lang="en-AE" sz="1400" b="1" u="none" kern="1200" dirty="0">
                          <a:solidFill>
                            <a:schemeClr val="dk1"/>
                          </a:solidFill>
                          <a:latin typeface="Century Gothic (Body)"/>
                          <a:ea typeface="+mn-ea"/>
                          <a:cs typeface="Arial" panose="020B0604020202020204" pitchFamily="34" charset="0"/>
                        </a:rPr>
                        <a:t>Face Detection Accuracy (YOLO Only)</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90%	</a:t>
                      </a:r>
                    </a:p>
                    <a:p>
                      <a:pPr marL="0" algn="l" defTabSz="457200" rtl="0" eaLnBrk="1" latinLnBrk="0" hangingPunct="1"/>
                      <a:r>
                        <a:rPr lang="en-US" sz="1400" b="0" u="none" kern="1200" dirty="0">
                          <a:solidFill>
                            <a:schemeClr val="dk1"/>
                          </a:solidFill>
                          <a:latin typeface="Century Gothic (Body)"/>
                          <a:ea typeface="+mn-ea"/>
                          <a:cs typeface="Arial" panose="020B0604020202020204" pitchFamily="34" charset="0"/>
                        </a:rPr>
                        <a:t> </a:t>
                      </a:r>
                      <a:endParaRPr lang="en-AE" sz="1400" b="0" u="none" kern="1200" dirty="0">
                        <a:solidFill>
                          <a:schemeClr val="dk1"/>
                        </a:solidFill>
                        <a:latin typeface="Century Gothic (Body)"/>
                        <a:ea typeface="+mn-ea"/>
                        <a:cs typeface="Arial" panose="020B0604020202020204" pitchFamily="34" charset="0"/>
                      </a:endParaRP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98%	</a:t>
                      </a:r>
                    </a:p>
                    <a:p>
                      <a:pPr marL="0" algn="l" defTabSz="457200" rtl="0" eaLnBrk="1" latinLnBrk="0" hangingPunct="1"/>
                      <a:r>
                        <a:rPr lang="en-US" sz="1400" b="0" u="none" kern="1200" dirty="0">
                          <a:solidFill>
                            <a:schemeClr val="dk1"/>
                          </a:solidFill>
                          <a:latin typeface="Century Gothic (Body)"/>
                          <a:ea typeface="+mn-ea"/>
                          <a:cs typeface="Arial" panose="020B0604020202020204" pitchFamily="34" charset="0"/>
                        </a:rPr>
                        <a:t> </a:t>
                      </a:r>
                      <a:endParaRPr lang="en-AE" sz="1400" b="0" u="none" kern="1200" dirty="0">
                        <a:solidFill>
                          <a:schemeClr val="dk1"/>
                        </a:solidFill>
                        <a:latin typeface="Century Gothic (Body)"/>
                        <a:ea typeface="+mn-ea"/>
                        <a:cs typeface="Arial" panose="020B0604020202020204" pitchFamily="34" charset="0"/>
                      </a:endParaRPr>
                    </a:p>
                  </a:txBody>
                  <a:tcPr marL="68722" marR="68722" marT="0" marB="0"/>
                </a:tc>
                <a:extLst>
                  <a:ext uri="{0D108BD9-81ED-4DB2-BD59-A6C34878D82A}">
                    <a16:rowId xmlns:a16="http://schemas.microsoft.com/office/drawing/2014/main" val="1796778066"/>
                  </a:ext>
                </a:extLst>
              </a:tr>
              <a:tr h="304376">
                <a:tc>
                  <a:txBody>
                    <a:bodyPr/>
                    <a:lstStyle/>
                    <a:p>
                      <a:pPr marL="0" algn="l" defTabSz="457200" rtl="0" eaLnBrk="1" latinLnBrk="0" hangingPunct="1"/>
                      <a:r>
                        <a:rPr lang="en-AE" sz="1400" b="1" u="none" kern="1200" dirty="0">
                          <a:solidFill>
                            <a:schemeClr val="dk1"/>
                          </a:solidFill>
                          <a:latin typeface="Century Gothic (Body)"/>
                          <a:ea typeface="+mn-ea"/>
                          <a:cs typeface="Arial" panose="020B0604020202020204" pitchFamily="34" charset="0"/>
                        </a:rPr>
                        <a:t>Face Detection Accuracy (YOLO + Haar Cascade)</a:t>
                      </a:r>
                    </a:p>
                  </a:txBody>
                  <a:tcPr marL="68722" marR="68722" marT="0" marB="0"/>
                </a:tc>
                <a:tc>
                  <a:txBody>
                    <a:bodyPr/>
                    <a:lstStyle/>
                    <a:p>
                      <a:pPr marL="0" algn="l" defTabSz="457200" rtl="0" eaLnBrk="1" latinLnBrk="0" hangingPunct="1"/>
                      <a:r>
                        <a:rPr lang="en-AE" sz="1400" b="0" u="none" kern="1200">
                          <a:solidFill>
                            <a:schemeClr val="dk1"/>
                          </a:solidFill>
                          <a:latin typeface="Century Gothic (Body)"/>
                          <a:ea typeface="+mn-ea"/>
                          <a:cs typeface="Arial" panose="020B0604020202020204" pitchFamily="34" charset="0"/>
                        </a:rPr>
                        <a:t>0 %</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98%</a:t>
                      </a:r>
                    </a:p>
                  </a:txBody>
                  <a:tcPr marL="68722" marR="68722" marT="0" marB="0"/>
                </a:tc>
                <a:extLst>
                  <a:ext uri="{0D108BD9-81ED-4DB2-BD59-A6C34878D82A}">
                    <a16:rowId xmlns:a16="http://schemas.microsoft.com/office/drawing/2014/main" val="214944574"/>
                  </a:ext>
                </a:extLst>
              </a:tr>
              <a:tr h="311538">
                <a:tc>
                  <a:txBody>
                    <a:bodyPr/>
                    <a:lstStyle/>
                    <a:p>
                      <a:pPr marL="0" algn="l" defTabSz="457200" rtl="0" eaLnBrk="1" latinLnBrk="0" hangingPunct="1"/>
                      <a:r>
                        <a:rPr lang="en-AE" sz="1400" b="1" u="none" kern="1200" dirty="0">
                          <a:solidFill>
                            <a:schemeClr val="dk1"/>
                          </a:solidFill>
                          <a:latin typeface="Century Gothic (Body)"/>
                          <a:ea typeface="+mn-ea"/>
                          <a:cs typeface="Arial" panose="020B0604020202020204" pitchFamily="34" charset="0"/>
                        </a:rPr>
                        <a:t>Emotion Detection Accuracy</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85%</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95%</a:t>
                      </a:r>
                    </a:p>
                  </a:txBody>
                  <a:tcPr marL="68722" marR="68722" marT="0" marB="0"/>
                </a:tc>
                <a:extLst>
                  <a:ext uri="{0D108BD9-81ED-4DB2-BD59-A6C34878D82A}">
                    <a16:rowId xmlns:a16="http://schemas.microsoft.com/office/drawing/2014/main" val="3069778102"/>
                  </a:ext>
                </a:extLst>
              </a:tr>
              <a:tr h="311538">
                <a:tc>
                  <a:txBody>
                    <a:bodyPr/>
                    <a:lstStyle/>
                    <a:p>
                      <a:pPr marL="0" algn="l" defTabSz="457200" rtl="0" eaLnBrk="1" latinLnBrk="0" hangingPunct="1"/>
                      <a:r>
                        <a:rPr lang="en-AE" sz="1400" b="1" u="none" kern="1200" dirty="0">
                          <a:solidFill>
                            <a:schemeClr val="dk1"/>
                          </a:solidFill>
                          <a:latin typeface="Century Gothic (Body)"/>
                          <a:ea typeface="+mn-ea"/>
                          <a:cs typeface="Arial" panose="020B0604020202020204" pitchFamily="34" charset="0"/>
                        </a:rPr>
                        <a:t>Latency (ms/frame)</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50 ms</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30ms</a:t>
                      </a:r>
                    </a:p>
                  </a:txBody>
                  <a:tcPr marL="68722" marR="68722" marT="0" marB="0"/>
                </a:tc>
                <a:extLst>
                  <a:ext uri="{0D108BD9-81ED-4DB2-BD59-A6C34878D82A}">
                    <a16:rowId xmlns:a16="http://schemas.microsoft.com/office/drawing/2014/main" val="3085109212"/>
                  </a:ext>
                </a:extLst>
              </a:tr>
              <a:tr h="311538">
                <a:tc>
                  <a:txBody>
                    <a:bodyPr/>
                    <a:lstStyle/>
                    <a:p>
                      <a:pPr marL="0" algn="l" defTabSz="457200" rtl="0" eaLnBrk="1" latinLnBrk="0" hangingPunct="1"/>
                      <a:r>
                        <a:rPr lang="en-AE" sz="1400" b="1" u="none" kern="1200">
                          <a:solidFill>
                            <a:schemeClr val="dk1"/>
                          </a:solidFill>
                          <a:latin typeface="Century Gothic (Body)"/>
                          <a:ea typeface="+mn-ea"/>
                          <a:cs typeface="Arial" panose="020B0604020202020204" pitchFamily="34" charset="0"/>
                        </a:rPr>
                        <a:t>Precision</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88%</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94%</a:t>
                      </a:r>
                    </a:p>
                  </a:txBody>
                  <a:tcPr marL="68722" marR="68722" marT="0" marB="0"/>
                </a:tc>
                <a:extLst>
                  <a:ext uri="{0D108BD9-81ED-4DB2-BD59-A6C34878D82A}">
                    <a16:rowId xmlns:a16="http://schemas.microsoft.com/office/drawing/2014/main" val="3214460611"/>
                  </a:ext>
                </a:extLst>
              </a:tr>
              <a:tr h="311538">
                <a:tc>
                  <a:txBody>
                    <a:bodyPr/>
                    <a:lstStyle/>
                    <a:p>
                      <a:pPr marL="0" algn="l" defTabSz="457200" rtl="0" eaLnBrk="1" latinLnBrk="0" hangingPunct="1"/>
                      <a:r>
                        <a:rPr lang="en-AE" sz="1400" b="1" u="none" kern="1200">
                          <a:solidFill>
                            <a:schemeClr val="dk1"/>
                          </a:solidFill>
                          <a:latin typeface="Century Gothic (Body)"/>
                          <a:ea typeface="+mn-ea"/>
                          <a:cs typeface="Arial" panose="020B0604020202020204" pitchFamily="34" charset="0"/>
                        </a:rPr>
                        <a:t>Recall</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86%</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92%</a:t>
                      </a:r>
                    </a:p>
                  </a:txBody>
                  <a:tcPr marL="68722" marR="68722" marT="0" marB="0"/>
                </a:tc>
                <a:extLst>
                  <a:ext uri="{0D108BD9-81ED-4DB2-BD59-A6C34878D82A}">
                    <a16:rowId xmlns:a16="http://schemas.microsoft.com/office/drawing/2014/main" val="2810849340"/>
                  </a:ext>
                </a:extLst>
              </a:tr>
              <a:tr h="311538">
                <a:tc>
                  <a:txBody>
                    <a:bodyPr/>
                    <a:lstStyle/>
                    <a:p>
                      <a:pPr marL="0" algn="l" defTabSz="457200" rtl="0" eaLnBrk="1" latinLnBrk="0" hangingPunct="1"/>
                      <a:r>
                        <a:rPr lang="en-AE" sz="1400" b="1" u="none" kern="1200">
                          <a:solidFill>
                            <a:schemeClr val="dk1"/>
                          </a:solidFill>
                          <a:latin typeface="Century Gothic (Body)"/>
                          <a:ea typeface="+mn-ea"/>
                          <a:cs typeface="Arial" panose="020B0604020202020204" pitchFamily="34" charset="0"/>
                        </a:rPr>
                        <a:t>F1-Score</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87%</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93%</a:t>
                      </a:r>
                    </a:p>
                  </a:txBody>
                  <a:tcPr marL="68722" marR="68722" marT="0" marB="0"/>
                </a:tc>
                <a:extLst>
                  <a:ext uri="{0D108BD9-81ED-4DB2-BD59-A6C34878D82A}">
                    <a16:rowId xmlns:a16="http://schemas.microsoft.com/office/drawing/2014/main" val="82570994"/>
                  </a:ext>
                </a:extLst>
              </a:tr>
              <a:tr h="311538">
                <a:tc>
                  <a:txBody>
                    <a:bodyPr/>
                    <a:lstStyle/>
                    <a:p>
                      <a:pPr marL="0" algn="l" defTabSz="457200" rtl="0" eaLnBrk="1" latinLnBrk="0" hangingPunct="1"/>
                      <a:r>
                        <a:rPr lang="en-AE" sz="1400" b="1" u="none" kern="1200" dirty="0">
                          <a:solidFill>
                            <a:schemeClr val="dk1"/>
                          </a:solidFill>
                          <a:latin typeface="Century Gothic (Body)"/>
                          <a:ea typeface="+mn-ea"/>
                          <a:cs typeface="Arial" panose="020B0604020202020204" pitchFamily="34" charset="0"/>
                        </a:rPr>
                        <a:t>Robustness in Low-Light Conditions</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Low</a:t>
                      </a:r>
                    </a:p>
                  </a:txBody>
                  <a:tcPr marL="68722" marR="68722"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High</a:t>
                      </a:r>
                    </a:p>
                  </a:txBody>
                  <a:tcPr marL="68722" marR="68722" marT="0" marB="0"/>
                </a:tc>
                <a:extLst>
                  <a:ext uri="{0D108BD9-81ED-4DB2-BD59-A6C34878D82A}">
                    <a16:rowId xmlns:a16="http://schemas.microsoft.com/office/drawing/2014/main" val="2768102652"/>
                  </a:ext>
                </a:extLst>
              </a:tr>
            </a:tbl>
          </a:graphicData>
        </a:graphic>
      </p:graphicFrame>
    </p:spTree>
    <p:extLst>
      <p:ext uri="{BB962C8B-B14F-4D97-AF65-F5344CB8AC3E}">
        <p14:creationId xmlns:p14="http://schemas.microsoft.com/office/powerpoint/2010/main" val="307017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68A93EFE-E3E0-AD6E-BE9F-B16BCC60A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FFC39-A51E-632B-1E92-720FD54187FC}"/>
              </a:ext>
            </a:extLst>
          </p:cNvPr>
          <p:cNvSpPr>
            <a:spLocks noGrp="1"/>
          </p:cNvSpPr>
          <p:nvPr>
            <p:ph type="title"/>
          </p:nvPr>
        </p:nvSpPr>
        <p:spPr>
          <a:xfrm>
            <a:off x="646111" y="452718"/>
            <a:ext cx="9404723" cy="1400530"/>
          </a:xfrm>
        </p:spPr>
        <p:txBody>
          <a:bodyPr>
            <a:normAutofit/>
          </a:bodyPr>
          <a:lstStyle/>
          <a:p>
            <a:r>
              <a:rPr lang="en-US" sz="4000" b="1" dirty="0"/>
              <a:t>System Resource Usage</a:t>
            </a:r>
            <a:endParaRPr lang="en-GB" sz="4000" b="1" dirty="0"/>
          </a:p>
        </p:txBody>
      </p:sp>
      <p:graphicFrame>
        <p:nvGraphicFramePr>
          <p:cNvPr id="4" name="Table 4">
            <a:extLst>
              <a:ext uri="{FF2B5EF4-FFF2-40B4-BE49-F238E27FC236}">
                <a16:creationId xmlns:a16="http://schemas.microsoft.com/office/drawing/2014/main" id="{0D344792-D035-B355-9CB7-195CBCD2B255}"/>
              </a:ext>
            </a:extLst>
          </p:cNvPr>
          <p:cNvGraphicFramePr>
            <a:graphicFrameLocks noGrp="1"/>
          </p:cNvGraphicFramePr>
          <p:nvPr>
            <p:ph idx="1"/>
            <p:extLst>
              <p:ext uri="{D42A27DB-BD31-4B8C-83A1-F6EECF244321}">
                <p14:modId xmlns:p14="http://schemas.microsoft.com/office/powerpoint/2010/main" val="1383594615"/>
              </p:ext>
            </p:extLst>
          </p:nvPr>
        </p:nvGraphicFramePr>
        <p:xfrm>
          <a:off x="147485" y="1649111"/>
          <a:ext cx="11739716" cy="2804902"/>
        </p:xfrm>
        <a:graphic>
          <a:graphicData uri="http://schemas.openxmlformats.org/drawingml/2006/table">
            <a:tbl>
              <a:tblPr firstRow="1" bandRow="1">
                <a:tableStyleId>{00A15C55-8517-42AA-B614-E9B94910E393}</a:tableStyleId>
              </a:tblPr>
              <a:tblGrid>
                <a:gridCol w="3087328">
                  <a:extLst>
                    <a:ext uri="{9D8B030D-6E8A-4147-A177-3AD203B41FA5}">
                      <a16:colId xmlns:a16="http://schemas.microsoft.com/office/drawing/2014/main" val="1928371426"/>
                    </a:ext>
                  </a:extLst>
                </a:gridCol>
                <a:gridCol w="2517058">
                  <a:extLst>
                    <a:ext uri="{9D8B030D-6E8A-4147-A177-3AD203B41FA5}">
                      <a16:colId xmlns:a16="http://schemas.microsoft.com/office/drawing/2014/main" val="4006230409"/>
                    </a:ext>
                  </a:extLst>
                </a:gridCol>
                <a:gridCol w="2862973">
                  <a:extLst>
                    <a:ext uri="{9D8B030D-6E8A-4147-A177-3AD203B41FA5}">
                      <a16:colId xmlns:a16="http://schemas.microsoft.com/office/drawing/2014/main" val="404522478"/>
                    </a:ext>
                  </a:extLst>
                </a:gridCol>
                <a:gridCol w="3272357">
                  <a:extLst>
                    <a:ext uri="{9D8B030D-6E8A-4147-A177-3AD203B41FA5}">
                      <a16:colId xmlns:a16="http://schemas.microsoft.com/office/drawing/2014/main" val="2383036622"/>
                    </a:ext>
                  </a:extLst>
                </a:gridCol>
              </a:tblGrid>
              <a:tr h="808954">
                <a:tc>
                  <a:txBody>
                    <a:bodyPr/>
                    <a:lstStyle/>
                    <a:p>
                      <a:r>
                        <a:rPr lang="en-GB" sz="3000" dirty="0">
                          <a:latin typeface="Century Gothic (Body)"/>
                        </a:rPr>
                        <a:t>Component</a:t>
                      </a:r>
                    </a:p>
                  </a:txBody>
                  <a:tcPr marL="158640" marR="158640" marT="79320" marB="79320"/>
                </a:tc>
                <a:tc>
                  <a:txBody>
                    <a:bodyPr/>
                    <a:lstStyle/>
                    <a:p>
                      <a:r>
                        <a:rPr lang="en-GB" sz="3000" dirty="0">
                          <a:latin typeface="Century Gothic (Body)"/>
                        </a:rPr>
                        <a:t>CPU Usage</a:t>
                      </a:r>
                    </a:p>
                  </a:txBody>
                  <a:tcPr marL="158640" marR="158640" marT="79320" marB="79320"/>
                </a:tc>
                <a:tc>
                  <a:txBody>
                    <a:bodyPr/>
                    <a:lstStyle/>
                    <a:p>
                      <a:r>
                        <a:rPr lang="en-GB" sz="3000" dirty="0">
                          <a:latin typeface="Century Gothic (Body)"/>
                        </a:rPr>
                        <a:t>GPU Usage</a:t>
                      </a:r>
                    </a:p>
                  </a:txBody>
                  <a:tcPr marL="158640" marR="158640" marT="79320" marB="793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3000" dirty="0">
                          <a:latin typeface="Century Gothic (Body)"/>
                        </a:rPr>
                        <a:t>Memory Usage</a:t>
                      </a:r>
                    </a:p>
                  </a:txBody>
                  <a:tcPr marL="158640" marR="158640" marT="79320" marB="79320"/>
                </a:tc>
                <a:extLst>
                  <a:ext uri="{0D108BD9-81ED-4DB2-BD59-A6C34878D82A}">
                    <a16:rowId xmlns:a16="http://schemas.microsoft.com/office/drawing/2014/main" val="3033547133"/>
                  </a:ext>
                </a:extLst>
              </a:tr>
              <a:tr h="383458">
                <a:tc>
                  <a:txBody>
                    <a:bodyPr/>
                    <a:lstStyle/>
                    <a:p>
                      <a:pPr marL="0" algn="l" defTabSz="457200" rtl="0" eaLnBrk="1" latinLnBrk="0" hangingPunct="1"/>
                      <a:r>
                        <a:rPr lang="en-US" sz="1400" b="1" u="none" kern="1200" dirty="0">
                          <a:solidFill>
                            <a:schemeClr val="dk1"/>
                          </a:solidFill>
                          <a:latin typeface="Century Gothic (Body)"/>
                          <a:ea typeface="+mn-ea"/>
                          <a:cs typeface="Arial" panose="020B0604020202020204" pitchFamily="34" charset="0"/>
                        </a:rPr>
                        <a:t>YOLO (Face Detection)</a:t>
                      </a:r>
                      <a:endParaRPr lang="en-GB" sz="1400" b="1" u="none" kern="1200" dirty="0">
                        <a:solidFill>
                          <a:schemeClr val="dk1"/>
                        </a:solidFill>
                        <a:latin typeface="Century Gothic (Body)"/>
                        <a:ea typeface="+mn-ea"/>
                        <a:cs typeface="Arial" panose="020B0604020202020204" pitchFamily="34" charset="0"/>
                      </a:endParaRPr>
                    </a:p>
                  </a:txBody>
                  <a:tcPr marL="158640" marR="158640" marT="79320" marB="7932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45%</a:t>
                      </a:r>
                    </a:p>
                  </a:txBody>
                  <a:tcPr marL="118980" marR="118980" marT="0" marB="0"/>
                </a:tc>
                <a:tc>
                  <a:txBody>
                    <a:bodyPr/>
                    <a:lstStyle/>
                    <a:p>
                      <a:pPr marL="0" algn="l" defTabSz="457200" rtl="0" eaLnBrk="1" latinLnBrk="0" hangingPunct="1"/>
                      <a:r>
                        <a:rPr lang="en-AE" sz="1400" b="0" u="none" kern="1200">
                          <a:solidFill>
                            <a:schemeClr val="dk1"/>
                          </a:solidFill>
                          <a:latin typeface="Century Gothic (Body)"/>
                          <a:ea typeface="+mn-ea"/>
                          <a:cs typeface="Arial" panose="020B0604020202020204" pitchFamily="34" charset="0"/>
                        </a:rPr>
                        <a:t>70%</a:t>
                      </a:r>
                    </a:p>
                  </a:txBody>
                  <a:tcPr marL="118980" marR="118980" marT="0" marB="0"/>
                </a:tc>
                <a:tc>
                  <a:txBody>
                    <a:bodyPr/>
                    <a:lstStyle/>
                    <a:p>
                      <a:pPr marL="0" algn="l" defTabSz="457200" rtl="0" eaLnBrk="1" latinLnBrk="0" hangingPunct="1"/>
                      <a:r>
                        <a:rPr lang="en-US" sz="1400" b="0" u="none" kern="1200" dirty="0">
                          <a:solidFill>
                            <a:schemeClr val="dk1"/>
                          </a:solidFill>
                          <a:latin typeface="Century Gothic (Body)"/>
                          <a:ea typeface="+mn-ea"/>
                          <a:cs typeface="Arial" panose="020B0604020202020204" pitchFamily="34" charset="0"/>
                        </a:rPr>
                        <a:t>50%</a:t>
                      </a:r>
                      <a:endParaRPr lang="en-AE" sz="1400" b="0" u="none" kern="1200" dirty="0">
                        <a:solidFill>
                          <a:schemeClr val="dk1"/>
                        </a:solidFill>
                        <a:latin typeface="Century Gothic (Body)"/>
                        <a:ea typeface="+mn-ea"/>
                        <a:cs typeface="Arial" panose="020B0604020202020204" pitchFamily="34" charset="0"/>
                      </a:endParaRPr>
                    </a:p>
                  </a:txBody>
                  <a:tcPr marL="118980" marR="118980" marT="0" marB="0"/>
                </a:tc>
                <a:extLst>
                  <a:ext uri="{0D108BD9-81ED-4DB2-BD59-A6C34878D82A}">
                    <a16:rowId xmlns:a16="http://schemas.microsoft.com/office/drawing/2014/main" val="1796778066"/>
                  </a:ext>
                </a:extLst>
              </a:tr>
              <a:tr h="678426">
                <a:tc>
                  <a:txBody>
                    <a:bodyPr/>
                    <a:lstStyle/>
                    <a:p>
                      <a:r>
                        <a:rPr lang="en-US" sz="1400" b="1" u="none" dirty="0">
                          <a:latin typeface="Century Gothic (Body)"/>
                          <a:cs typeface="Arial" panose="020B0604020202020204" pitchFamily="34" charset="0"/>
                        </a:rPr>
                        <a:t>Haar Cascade (Backup Face Detection)</a:t>
                      </a:r>
                      <a:endParaRPr lang="en-GB" sz="1400" b="1" u="none" dirty="0">
                        <a:latin typeface="Century Gothic (Body)"/>
                        <a:cs typeface="Arial" panose="020B0604020202020204" pitchFamily="34" charset="0"/>
                      </a:endParaRPr>
                    </a:p>
                  </a:txBody>
                  <a:tcPr marL="158640" marR="158640" marT="79320" marB="7932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30%</a:t>
                      </a:r>
                    </a:p>
                  </a:txBody>
                  <a:tcPr marL="118980" marR="118980"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20%</a:t>
                      </a:r>
                    </a:p>
                  </a:txBody>
                  <a:tcPr marL="118980" marR="118980" marT="0" marB="0"/>
                </a:tc>
                <a:tc>
                  <a:txBody>
                    <a:bodyPr/>
                    <a:lstStyle/>
                    <a:p>
                      <a:pPr marL="0" algn="l" defTabSz="457200" rtl="0" eaLnBrk="1" latinLnBrk="0" hangingPunct="1"/>
                      <a:r>
                        <a:rPr lang="en-US" sz="1400" b="0" u="none" kern="1200" dirty="0">
                          <a:solidFill>
                            <a:schemeClr val="dk1"/>
                          </a:solidFill>
                          <a:latin typeface="Century Gothic (Body)"/>
                          <a:ea typeface="+mn-ea"/>
                          <a:cs typeface="Arial" panose="020B0604020202020204" pitchFamily="34" charset="0"/>
                        </a:rPr>
                        <a:t>25%</a:t>
                      </a:r>
                      <a:endParaRPr lang="en-AE" sz="1400" b="0" u="none" kern="1200" dirty="0">
                        <a:solidFill>
                          <a:schemeClr val="dk1"/>
                        </a:solidFill>
                        <a:latin typeface="Century Gothic (Body)"/>
                        <a:ea typeface="+mn-ea"/>
                        <a:cs typeface="Arial" panose="020B0604020202020204" pitchFamily="34" charset="0"/>
                      </a:endParaRPr>
                    </a:p>
                  </a:txBody>
                  <a:tcPr marL="118980" marR="118980" marT="0" marB="0"/>
                </a:tc>
                <a:extLst>
                  <a:ext uri="{0D108BD9-81ED-4DB2-BD59-A6C34878D82A}">
                    <a16:rowId xmlns:a16="http://schemas.microsoft.com/office/drawing/2014/main" val="214944574"/>
                  </a:ext>
                </a:extLst>
              </a:tr>
              <a:tr h="521109">
                <a:tc>
                  <a:txBody>
                    <a:bodyPr/>
                    <a:lstStyle/>
                    <a:p>
                      <a:r>
                        <a:rPr lang="en-US" sz="1400" b="1" u="none">
                          <a:latin typeface="Century Gothic (Body)"/>
                          <a:cs typeface="Arial" panose="020B0604020202020204" pitchFamily="34" charset="0"/>
                        </a:rPr>
                        <a:t>EfficientNet (Emotion Detection)</a:t>
                      </a:r>
                      <a:endParaRPr lang="en-GB" sz="1400" b="1" u="none">
                        <a:latin typeface="Century Gothic (Body)"/>
                        <a:cs typeface="Arial" panose="020B0604020202020204" pitchFamily="34" charset="0"/>
                      </a:endParaRPr>
                    </a:p>
                  </a:txBody>
                  <a:tcPr marL="158640" marR="158640" marT="79320" marB="7932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40%</a:t>
                      </a:r>
                    </a:p>
                  </a:txBody>
                  <a:tcPr marL="118980" marR="118980" marT="0" marB="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65%</a:t>
                      </a:r>
                    </a:p>
                  </a:txBody>
                  <a:tcPr marL="118980" marR="118980" marT="0" marB="0"/>
                </a:tc>
                <a:tc>
                  <a:txBody>
                    <a:bodyPr/>
                    <a:lstStyle/>
                    <a:p>
                      <a:pPr marL="0" algn="l" defTabSz="457200" rtl="0" eaLnBrk="1" latinLnBrk="0" hangingPunct="1"/>
                      <a:r>
                        <a:rPr lang="en-US" sz="1400" b="0" u="none" kern="1200" dirty="0">
                          <a:solidFill>
                            <a:schemeClr val="dk1"/>
                          </a:solidFill>
                          <a:latin typeface="Century Gothic (Body)"/>
                          <a:ea typeface="+mn-ea"/>
                          <a:cs typeface="Arial" panose="020B0604020202020204" pitchFamily="34" charset="0"/>
                        </a:rPr>
                        <a:t>55%</a:t>
                      </a:r>
                      <a:endParaRPr lang="en-AE" sz="1400" b="0" u="none" kern="1200" dirty="0">
                        <a:solidFill>
                          <a:schemeClr val="dk1"/>
                        </a:solidFill>
                        <a:latin typeface="Century Gothic (Body)"/>
                        <a:ea typeface="+mn-ea"/>
                        <a:cs typeface="Arial" panose="020B0604020202020204" pitchFamily="34" charset="0"/>
                      </a:endParaRPr>
                    </a:p>
                  </a:txBody>
                  <a:tcPr marL="118980" marR="118980" marT="0" marB="0"/>
                </a:tc>
                <a:extLst>
                  <a:ext uri="{0D108BD9-81ED-4DB2-BD59-A6C34878D82A}">
                    <a16:rowId xmlns:a16="http://schemas.microsoft.com/office/drawing/2014/main" val="3069778102"/>
                  </a:ext>
                </a:extLst>
              </a:tr>
              <a:tr h="412955">
                <a:tc>
                  <a:txBody>
                    <a:bodyPr/>
                    <a:lstStyle/>
                    <a:p>
                      <a:r>
                        <a:rPr lang="en-US" sz="1400" b="1" u="none" dirty="0">
                          <a:latin typeface="Century Gothic (Body)"/>
                          <a:cs typeface="Arial" panose="020B0604020202020204" pitchFamily="34" charset="0"/>
                        </a:rPr>
                        <a:t>Total System (Combined)</a:t>
                      </a:r>
                      <a:endParaRPr lang="en-GB" sz="1400" b="1" u="none" dirty="0">
                        <a:latin typeface="Century Gothic (Body)"/>
                        <a:cs typeface="Arial" panose="020B0604020202020204" pitchFamily="34" charset="0"/>
                      </a:endParaRPr>
                    </a:p>
                  </a:txBody>
                  <a:tcPr marL="158640" marR="158640" marT="79320" marB="79320"/>
                </a:tc>
                <a:tc>
                  <a:txBody>
                    <a:bodyPr/>
                    <a:lstStyle/>
                    <a:p>
                      <a:pPr marL="0" algn="l" defTabSz="457200" rtl="0" eaLnBrk="1" latinLnBrk="0" hangingPunct="1"/>
                      <a:r>
                        <a:rPr lang="en-AE" sz="1400" b="0" u="none" kern="1200" dirty="0">
                          <a:solidFill>
                            <a:schemeClr val="dk1"/>
                          </a:solidFill>
                          <a:latin typeface="Century Gothic (Body)"/>
                          <a:ea typeface="+mn-ea"/>
                          <a:cs typeface="Arial" panose="020B0604020202020204" pitchFamily="34" charset="0"/>
                        </a:rPr>
                        <a:t>85%</a:t>
                      </a:r>
                    </a:p>
                  </a:txBody>
                  <a:tcPr marL="118980" marR="118980" marT="0" marB="0"/>
                </a:tc>
                <a:tc>
                  <a:txBody>
                    <a:bodyPr/>
                    <a:lstStyle/>
                    <a:p>
                      <a:pPr marL="0" algn="l" defTabSz="457200" rtl="0" eaLnBrk="1" latinLnBrk="0" hangingPunct="1"/>
                      <a:r>
                        <a:rPr lang="en-AE" sz="1400" b="0" u="none" kern="1200">
                          <a:solidFill>
                            <a:schemeClr val="dk1"/>
                          </a:solidFill>
                          <a:latin typeface="Century Gothic (Body)"/>
                          <a:ea typeface="+mn-ea"/>
                          <a:cs typeface="Arial" panose="020B0604020202020204" pitchFamily="34" charset="0"/>
                        </a:rPr>
                        <a:t>85%</a:t>
                      </a:r>
                    </a:p>
                  </a:txBody>
                  <a:tcPr marL="118980" marR="118980" marT="0" marB="0"/>
                </a:tc>
                <a:tc>
                  <a:txBody>
                    <a:bodyPr/>
                    <a:lstStyle/>
                    <a:p>
                      <a:pPr marL="0" algn="l" defTabSz="457200" rtl="0" eaLnBrk="1" latinLnBrk="0" hangingPunct="1"/>
                      <a:r>
                        <a:rPr lang="en-US" sz="1400" b="0" u="none" kern="1200" dirty="0">
                          <a:solidFill>
                            <a:schemeClr val="dk1"/>
                          </a:solidFill>
                          <a:latin typeface="Century Gothic (Body)"/>
                          <a:ea typeface="+mn-ea"/>
                          <a:cs typeface="Arial" panose="020B0604020202020204" pitchFamily="34" charset="0"/>
                        </a:rPr>
                        <a:t>75%</a:t>
                      </a:r>
                      <a:endParaRPr lang="en-AE" sz="1400" b="0" u="none" kern="1200" dirty="0">
                        <a:solidFill>
                          <a:schemeClr val="dk1"/>
                        </a:solidFill>
                        <a:latin typeface="Century Gothic (Body)"/>
                        <a:ea typeface="+mn-ea"/>
                        <a:cs typeface="Arial" panose="020B0604020202020204" pitchFamily="34" charset="0"/>
                      </a:endParaRPr>
                    </a:p>
                  </a:txBody>
                  <a:tcPr marL="118980" marR="118980" marT="0" marB="0"/>
                </a:tc>
                <a:extLst>
                  <a:ext uri="{0D108BD9-81ED-4DB2-BD59-A6C34878D82A}">
                    <a16:rowId xmlns:a16="http://schemas.microsoft.com/office/drawing/2014/main" val="3085109212"/>
                  </a:ext>
                </a:extLst>
              </a:tr>
            </a:tbl>
          </a:graphicData>
        </a:graphic>
      </p:graphicFrame>
    </p:spTree>
    <p:extLst>
      <p:ext uri="{BB962C8B-B14F-4D97-AF65-F5344CB8AC3E}">
        <p14:creationId xmlns:p14="http://schemas.microsoft.com/office/powerpoint/2010/main" val="58919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3E59DB-FF06-4277-253F-8459C157C8FA}"/>
            </a:ext>
          </a:extLst>
        </p:cNvPr>
        <p:cNvGrpSpPr/>
        <p:nvPr/>
      </p:nvGrpSpPr>
      <p:grpSpPr>
        <a:xfrm>
          <a:off x="0" y="0"/>
          <a:ext cx="0" cy="0"/>
          <a:chOff x="0" y="0"/>
          <a:chExt cx="0" cy="0"/>
        </a:xfrm>
      </p:grpSpPr>
      <p:pic>
        <p:nvPicPr>
          <p:cNvPr id="44" name="Picture 4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 name="Picture 4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8" name="Oval 4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pic>
        <p:nvPicPr>
          <p:cNvPr id="50" name="Picture 4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2" name="Picture 5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4" name="Rectangle 5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useBgFill="1">
        <p:nvSpPr>
          <p:cNvPr id="56" name="Rectangle 55">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fractal&#10;&#10;Description automatically generated">
            <a:extLst>
              <a:ext uri="{FF2B5EF4-FFF2-40B4-BE49-F238E27FC236}">
                <a16:creationId xmlns:a16="http://schemas.microsoft.com/office/drawing/2014/main" id="{B258EA61-061A-A8DC-5888-1656B7A78D86}"/>
              </a:ext>
            </a:extLst>
          </p:cNvPr>
          <p:cNvPicPr>
            <a:picLocks noChangeAspect="1"/>
          </p:cNvPicPr>
          <p:nvPr/>
        </p:nvPicPr>
        <p:blipFill>
          <a:blip r:embed="rId6">
            <a:alphaModFix amt="40000"/>
          </a:blip>
          <a:srcRect t="23450" r="9091" b="8368"/>
          <a:stretch/>
        </p:blipFill>
        <p:spPr>
          <a:xfrm>
            <a:off x="20" y="10"/>
            <a:ext cx="12191980" cy="6857990"/>
          </a:xfrm>
          <a:prstGeom prst="rect">
            <a:avLst/>
          </a:prstGeom>
        </p:spPr>
      </p:pic>
      <p:sp>
        <p:nvSpPr>
          <p:cNvPr id="2" name="Title 1">
            <a:extLst>
              <a:ext uri="{FF2B5EF4-FFF2-40B4-BE49-F238E27FC236}">
                <a16:creationId xmlns:a16="http://schemas.microsoft.com/office/drawing/2014/main" id="{D3885BDE-26E9-9D81-EC20-3AAFE904E60A}"/>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Results</a:t>
            </a:r>
          </a:p>
        </p:txBody>
      </p:sp>
      <p:sp>
        <p:nvSpPr>
          <p:cNvPr id="58" name="Rectangle 57">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Tree>
    <p:extLst>
      <p:ext uri="{BB962C8B-B14F-4D97-AF65-F5344CB8AC3E}">
        <p14:creationId xmlns:p14="http://schemas.microsoft.com/office/powerpoint/2010/main" val="395047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31AE-3E33-4954-83B7-F403828E07CC}"/>
              </a:ext>
            </a:extLst>
          </p:cNvPr>
          <p:cNvSpPr>
            <a:spLocks noGrp="1"/>
          </p:cNvSpPr>
          <p:nvPr>
            <p:ph type="title"/>
          </p:nvPr>
        </p:nvSpPr>
        <p:spPr>
          <a:xfrm>
            <a:off x="240729" y="138500"/>
            <a:ext cx="7285703" cy="744486"/>
          </a:xfrm>
        </p:spPr>
        <p:txBody>
          <a:bodyPr/>
          <a:lstStyle/>
          <a:p>
            <a:r>
              <a:rPr lang="en-US" sz="4000" b="1" dirty="0"/>
              <a:t>Results</a:t>
            </a:r>
            <a:r>
              <a:rPr lang="en-GB" sz="4000" b="1" dirty="0"/>
              <a:t> on Created Model</a:t>
            </a:r>
          </a:p>
        </p:txBody>
      </p:sp>
      <p:sp>
        <p:nvSpPr>
          <p:cNvPr id="3" name="Content Placeholder 2">
            <a:extLst>
              <a:ext uri="{FF2B5EF4-FFF2-40B4-BE49-F238E27FC236}">
                <a16:creationId xmlns:a16="http://schemas.microsoft.com/office/drawing/2014/main" id="{AECC1C00-E224-4F22-9913-77CA25DCFF9C}"/>
              </a:ext>
            </a:extLst>
          </p:cNvPr>
          <p:cNvSpPr>
            <a:spLocks noGrp="1"/>
          </p:cNvSpPr>
          <p:nvPr>
            <p:ph idx="1"/>
          </p:nvPr>
        </p:nvSpPr>
        <p:spPr>
          <a:xfrm>
            <a:off x="6026" y="1002143"/>
            <a:ext cx="7400041" cy="5717357"/>
          </a:xfrm>
        </p:spPr>
        <p:txBody>
          <a:bodyPr>
            <a:noAutofit/>
          </a:bodyPr>
          <a:lstStyle/>
          <a:p>
            <a:r>
              <a:rPr lang="en-GB" sz="1400" b="1" dirty="0">
                <a:latin typeface="Century Gothic (Body)"/>
              </a:rPr>
              <a:t>Scenario 1: Daytime Safe Driving</a:t>
            </a:r>
          </a:p>
          <a:p>
            <a:pPr marL="597535" marR="230505" lvl="1" algn="just">
              <a:lnSpc>
                <a:spcPct val="150000"/>
              </a:lnSpc>
              <a:spcBef>
                <a:spcPts val="1130"/>
              </a:spcBef>
            </a:pPr>
            <a:r>
              <a:rPr lang="en-US" sz="1200" b="1" dirty="0">
                <a:latin typeface="Century Gothic (Body)"/>
              </a:rPr>
              <a:t>Face Detection Accuracy: 98%</a:t>
            </a:r>
            <a:endParaRPr lang="en-AE" sz="1200" b="1" dirty="0">
              <a:latin typeface="Century Gothic (Body)"/>
            </a:endParaRP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Emotion Classification Accuracy:</a:t>
            </a:r>
            <a:r>
              <a:rPr lang="en-US" sz="1200" dirty="0">
                <a:effectLst/>
                <a:latin typeface="Century Gothic (Body)"/>
                <a:ea typeface="Times New Roman" panose="02020603050405020304" pitchFamily="18" charset="0"/>
              </a:rPr>
              <a:t> 95%</a:t>
            </a:r>
            <a:endParaRPr lang="en-AE" sz="1200" dirty="0">
              <a:effectLst/>
              <a:latin typeface="Century Gothic (Body)"/>
              <a:ea typeface="Calibri" panose="020F0502020204030204" pitchFamily="34" charset="0"/>
            </a:endParaRP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Average Latency per Frame:</a:t>
            </a:r>
            <a:r>
              <a:rPr lang="en-US" sz="1200" dirty="0">
                <a:effectLst/>
                <a:latin typeface="Century Gothic (Body)"/>
                <a:ea typeface="Times New Roman" panose="02020603050405020304" pitchFamily="18" charset="0"/>
              </a:rPr>
              <a:t> seventy milliseconds</a:t>
            </a: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Observations:</a:t>
            </a:r>
            <a:r>
              <a:rPr lang="en-US" sz="1200" dirty="0">
                <a:effectLst/>
                <a:latin typeface="Century Gothic (Body)"/>
                <a:ea typeface="Times New Roman" panose="02020603050405020304" pitchFamily="18" charset="0"/>
              </a:rPr>
              <a:t>  The system performed optimally during daytime driving. The system performed well in detecting faces with high accuracy, but also classified the driver as with no Bounding boxes on an overwhelming majority of observations. Driver behavior was detected and classified with high processing speed in real time with minimal (if any) delay.</a:t>
            </a:r>
            <a:endParaRPr lang="en-AE" sz="1200" dirty="0">
              <a:effectLst/>
              <a:latin typeface="Century Gothic (Body)"/>
              <a:ea typeface="Calibri" panose="020F0502020204030204" pitchFamily="34" charset="0"/>
            </a:endParaRPr>
          </a:p>
          <a:p>
            <a:r>
              <a:rPr lang="en-GB" sz="1400" b="1" dirty="0">
                <a:latin typeface="Century Gothic (Body)"/>
              </a:rPr>
              <a:t>Scenario 2: Drinking while Driving</a:t>
            </a: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Face Detection Accuracy: </a:t>
            </a:r>
            <a:r>
              <a:rPr lang="en-US" sz="1200" dirty="0">
                <a:effectLst/>
                <a:latin typeface="Century Gothic (Body)"/>
                <a:ea typeface="Times New Roman" panose="02020603050405020304" pitchFamily="18" charset="0"/>
              </a:rPr>
              <a:t>92%</a:t>
            </a:r>
            <a:endParaRPr lang="en-AE" sz="1200" dirty="0">
              <a:effectLst/>
              <a:latin typeface="Century Gothic (Body)"/>
              <a:ea typeface="Calibri" panose="020F0502020204030204" pitchFamily="34" charset="0"/>
            </a:endParaRP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Emotion Classification Accuracy: </a:t>
            </a:r>
            <a:r>
              <a:rPr lang="en-US" sz="1200" dirty="0">
                <a:effectLst/>
                <a:latin typeface="Century Gothic (Body)"/>
                <a:ea typeface="Times New Roman" panose="02020603050405020304" pitchFamily="18" charset="0"/>
              </a:rPr>
              <a:t>89%</a:t>
            </a:r>
            <a:endParaRPr lang="en-AE" sz="1200" dirty="0">
              <a:effectLst/>
              <a:latin typeface="Century Gothic (Body)"/>
              <a:ea typeface="Calibri" panose="020F0502020204030204" pitchFamily="34" charset="0"/>
            </a:endParaRP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Average Latency per Frame: </a:t>
            </a:r>
            <a:r>
              <a:rPr lang="en-US" sz="1200" dirty="0">
                <a:effectLst/>
                <a:latin typeface="Century Gothic (Body)"/>
                <a:ea typeface="Times New Roman" panose="02020603050405020304" pitchFamily="18" charset="0"/>
              </a:rPr>
              <a:t>seventy-five milliseconds</a:t>
            </a:r>
            <a:endParaRPr lang="en-AE" sz="1200" dirty="0">
              <a:effectLst/>
              <a:latin typeface="Century Gothic (Body)"/>
              <a:ea typeface="Calibri" panose="020F0502020204030204" pitchFamily="34" charset="0"/>
            </a:endParaRPr>
          </a:p>
          <a:p>
            <a:pPr marL="597535" marR="230505" lvl="1" algn="just">
              <a:lnSpc>
                <a:spcPct val="150000"/>
              </a:lnSpc>
              <a:spcBef>
                <a:spcPts val="1130"/>
              </a:spcBef>
            </a:pPr>
            <a:r>
              <a:rPr lang="en-US" sz="1200" b="1" dirty="0">
                <a:effectLst/>
                <a:latin typeface="Century Gothic (Body)"/>
                <a:ea typeface="Times New Roman" panose="02020603050405020304" pitchFamily="18" charset="0"/>
              </a:rPr>
              <a:t>Observations: E</a:t>
            </a:r>
            <a:r>
              <a:rPr lang="en-US" sz="1200" dirty="0">
                <a:effectLst/>
                <a:latin typeface="Century Gothic (Body)"/>
                <a:ea typeface="Times New Roman" panose="02020603050405020304" pitchFamily="18" charset="0"/>
              </a:rPr>
              <a:t>ven when partially hidden by the driver’s hand, the system was able to detect the driver’s face. In most frames, it was able to successfully classify the emotion as “Drinking”, but occasionally the hand position would confuse different distracted behaviors.</a:t>
            </a:r>
            <a:r>
              <a:rPr lang="en-US" sz="1200" b="1" dirty="0">
                <a:effectLst/>
                <a:latin typeface="Century Gothic (Body)"/>
                <a:ea typeface="Times New Roman" panose="02020603050405020304" pitchFamily="18" charset="0"/>
              </a:rPr>
              <a:t> </a:t>
            </a:r>
            <a:endParaRPr lang="en-AE" sz="1200" dirty="0">
              <a:effectLst/>
              <a:latin typeface="Century Gothic (Body)"/>
              <a:ea typeface="Calibri" panose="020F0502020204030204" pitchFamily="34" charset="0"/>
            </a:endParaRPr>
          </a:p>
        </p:txBody>
      </p:sp>
      <p:sp>
        <p:nvSpPr>
          <p:cNvPr id="6" name="TextBox 5">
            <a:extLst>
              <a:ext uri="{FF2B5EF4-FFF2-40B4-BE49-F238E27FC236}">
                <a16:creationId xmlns:a16="http://schemas.microsoft.com/office/drawing/2014/main" id="{34220905-0EB6-42A3-90E5-F63BBA897476}"/>
              </a:ext>
            </a:extLst>
          </p:cNvPr>
          <p:cNvSpPr txBox="1"/>
          <p:nvPr/>
        </p:nvSpPr>
        <p:spPr>
          <a:xfrm>
            <a:off x="7671114" y="3138872"/>
            <a:ext cx="4376201" cy="307777"/>
          </a:xfrm>
          <a:prstGeom prst="rect">
            <a:avLst/>
          </a:prstGeom>
          <a:noFill/>
        </p:spPr>
        <p:txBody>
          <a:bodyPr wrap="square" rtlCol="0">
            <a:spAutoFit/>
          </a:bodyPr>
          <a:lstStyle/>
          <a:p>
            <a:pPr algn="ctr"/>
            <a:r>
              <a:rPr lang="en-US" sz="1400" dirty="0"/>
              <a:t>Daytime Safe Driving</a:t>
            </a:r>
            <a:endParaRPr lang="en-GB" sz="1400" dirty="0"/>
          </a:p>
        </p:txBody>
      </p:sp>
      <p:sp>
        <p:nvSpPr>
          <p:cNvPr id="9" name="TextBox 8">
            <a:extLst>
              <a:ext uri="{FF2B5EF4-FFF2-40B4-BE49-F238E27FC236}">
                <a16:creationId xmlns:a16="http://schemas.microsoft.com/office/drawing/2014/main" id="{B10C9414-9EEF-4D4D-8695-E0211726D390}"/>
              </a:ext>
            </a:extLst>
          </p:cNvPr>
          <p:cNvSpPr txBox="1"/>
          <p:nvPr/>
        </p:nvSpPr>
        <p:spPr>
          <a:xfrm>
            <a:off x="7815799" y="6581001"/>
            <a:ext cx="4376201" cy="307777"/>
          </a:xfrm>
          <a:prstGeom prst="rect">
            <a:avLst/>
          </a:prstGeom>
          <a:noFill/>
        </p:spPr>
        <p:txBody>
          <a:bodyPr wrap="square" rtlCol="0">
            <a:spAutoFit/>
          </a:bodyPr>
          <a:lstStyle/>
          <a:p>
            <a:pPr algn="ctr"/>
            <a:r>
              <a:rPr lang="en-US" sz="1400" dirty="0"/>
              <a:t>Drinking While Driving</a:t>
            </a:r>
            <a:endParaRPr lang="en-GB" sz="1400" dirty="0"/>
          </a:p>
        </p:txBody>
      </p:sp>
      <p:pic>
        <p:nvPicPr>
          <p:cNvPr id="4" name="Content Placeholder 5">
            <a:extLst>
              <a:ext uri="{FF2B5EF4-FFF2-40B4-BE49-F238E27FC236}">
                <a16:creationId xmlns:a16="http://schemas.microsoft.com/office/drawing/2014/main" id="{C0153604-E4EB-8988-6018-20E53134C4B8}"/>
              </a:ext>
            </a:extLst>
          </p:cNvPr>
          <p:cNvPicPr>
            <a:picLocks noChangeAspect="1"/>
          </p:cNvPicPr>
          <p:nvPr/>
        </p:nvPicPr>
        <p:blipFill>
          <a:blip r:embed="rId2"/>
          <a:stretch>
            <a:fillRect/>
          </a:stretch>
        </p:blipFill>
        <p:spPr>
          <a:xfrm>
            <a:off x="7526432" y="212777"/>
            <a:ext cx="4520884" cy="2944428"/>
          </a:xfrm>
          <a:prstGeom prst="rect">
            <a:avLst/>
          </a:prstGeom>
        </p:spPr>
      </p:pic>
      <p:pic>
        <p:nvPicPr>
          <p:cNvPr id="7" name="Picture 6" descr="A person driving a car&#10;&#10;Description automatically generated">
            <a:extLst>
              <a:ext uri="{FF2B5EF4-FFF2-40B4-BE49-F238E27FC236}">
                <a16:creationId xmlns:a16="http://schemas.microsoft.com/office/drawing/2014/main" id="{BDE745A9-8FF9-1310-A9FE-27968A58A60C}"/>
              </a:ext>
            </a:extLst>
          </p:cNvPr>
          <p:cNvPicPr>
            <a:picLocks noChangeAspect="1"/>
          </p:cNvPicPr>
          <p:nvPr/>
        </p:nvPicPr>
        <p:blipFill>
          <a:blip r:embed="rId3"/>
          <a:stretch>
            <a:fillRect/>
          </a:stretch>
        </p:blipFill>
        <p:spPr>
          <a:xfrm>
            <a:off x="7671114" y="3705965"/>
            <a:ext cx="4376201" cy="2875036"/>
          </a:xfrm>
          <a:prstGeom prst="rect">
            <a:avLst/>
          </a:prstGeom>
        </p:spPr>
      </p:pic>
    </p:spTree>
    <p:extLst>
      <p:ext uri="{BB962C8B-B14F-4D97-AF65-F5344CB8AC3E}">
        <p14:creationId xmlns:p14="http://schemas.microsoft.com/office/powerpoint/2010/main" val="2298632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7264F-5689-5758-2C14-68CF483C2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8A139-16E6-65D5-7E17-C1B7B357B3E8}"/>
              </a:ext>
            </a:extLst>
          </p:cNvPr>
          <p:cNvSpPr>
            <a:spLocks noGrp="1"/>
          </p:cNvSpPr>
          <p:nvPr>
            <p:ph type="title"/>
          </p:nvPr>
        </p:nvSpPr>
        <p:spPr>
          <a:xfrm>
            <a:off x="294968" y="178429"/>
            <a:ext cx="7177548" cy="744486"/>
          </a:xfrm>
        </p:spPr>
        <p:txBody>
          <a:bodyPr/>
          <a:lstStyle/>
          <a:p>
            <a:r>
              <a:rPr lang="en-US" sz="4000" b="1" dirty="0"/>
              <a:t>Results</a:t>
            </a:r>
            <a:r>
              <a:rPr lang="en-GB" sz="4000" b="1" dirty="0"/>
              <a:t> on Created Model</a:t>
            </a:r>
          </a:p>
        </p:txBody>
      </p:sp>
      <p:sp>
        <p:nvSpPr>
          <p:cNvPr id="3" name="Content Placeholder 2">
            <a:extLst>
              <a:ext uri="{FF2B5EF4-FFF2-40B4-BE49-F238E27FC236}">
                <a16:creationId xmlns:a16="http://schemas.microsoft.com/office/drawing/2014/main" id="{4ACEB4B6-5F9E-1B50-3BA9-780CF6290BC9}"/>
              </a:ext>
            </a:extLst>
          </p:cNvPr>
          <p:cNvSpPr>
            <a:spLocks noGrp="1"/>
          </p:cNvSpPr>
          <p:nvPr>
            <p:ph idx="1"/>
          </p:nvPr>
        </p:nvSpPr>
        <p:spPr>
          <a:xfrm>
            <a:off x="-26334" y="1140643"/>
            <a:ext cx="7599126" cy="5717357"/>
          </a:xfrm>
        </p:spPr>
        <p:txBody>
          <a:bodyPr>
            <a:noAutofit/>
          </a:bodyPr>
          <a:lstStyle/>
          <a:p>
            <a:pPr marR="230505" lvl="0"/>
            <a:r>
              <a:rPr lang="en-US" sz="1400" b="1" dirty="0">
                <a:latin typeface="Century Gothic (Body)"/>
              </a:rPr>
              <a:t>Scenario 3: Talking on the Phone</a:t>
            </a:r>
            <a:endParaRPr lang="en-AE" sz="1400" b="1" dirty="0">
              <a:latin typeface="Century Gothic (Body)"/>
            </a:endParaRPr>
          </a:p>
          <a:p>
            <a:pPr marL="597535" marR="230505" lvl="1" algn="just">
              <a:lnSpc>
                <a:spcPct val="150000"/>
              </a:lnSpc>
              <a:spcBef>
                <a:spcPts val="1130"/>
              </a:spcBef>
            </a:pPr>
            <a:r>
              <a:rPr lang="en-US" sz="1200" b="1" dirty="0">
                <a:latin typeface="Century Gothic (Body)"/>
              </a:rPr>
              <a:t>Face Detection Accuracy: 10 %</a:t>
            </a:r>
            <a:endParaRPr lang="en-AE" sz="1200" b="1" dirty="0">
              <a:latin typeface="Century Gothic (Body)"/>
            </a:endParaRPr>
          </a:p>
          <a:p>
            <a:pPr marL="597535" marR="230505" lvl="1" algn="just">
              <a:lnSpc>
                <a:spcPct val="150000"/>
              </a:lnSpc>
              <a:spcBef>
                <a:spcPts val="1130"/>
              </a:spcBef>
            </a:pPr>
            <a:r>
              <a:rPr lang="en-US" sz="1200" b="1" dirty="0">
                <a:latin typeface="Century Gothic (Body)"/>
              </a:rPr>
              <a:t>Emotion Classification Accuracy: 87%</a:t>
            </a:r>
            <a:endParaRPr lang="en-AE" sz="1200" b="1" dirty="0">
              <a:latin typeface="Century Gothic (Body)"/>
            </a:endParaRPr>
          </a:p>
          <a:p>
            <a:pPr marL="597535" marR="230505" lvl="1" algn="just">
              <a:lnSpc>
                <a:spcPct val="150000"/>
              </a:lnSpc>
              <a:spcBef>
                <a:spcPts val="1130"/>
              </a:spcBef>
            </a:pPr>
            <a:r>
              <a:rPr lang="en-US" sz="1200" b="1" dirty="0">
                <a:latin typeface="Century Gothic (Body)"/>
              </a:rPr>
              <a:t>Average Latency per Frame: seventy-two milliseconds</a:t>
            </a:r>
          </a:p>
          <a:p>
            <a:pPr marL="597535" marR="230505" lvl="1" algn="just">
              <a:lnSpc>
                <a:spcPct val="150000"/>
              </a:lnSpc>
              <a:spcBef>
                <a:spcPts val="1130"/>
              </a:spcBef>
            </a:pPr>
            <a:r>
              <a:rPr lang="en-US" sz="1200" b="1" dirty="0">
                <a:latin typeface="Century Gothic (Body)"/>
              </a:rPr>
              <a:t>Observations: </a:t>
            </a:r>
            <a:r>
              <a:rPr lang="en-US" sz="1200" dirty="0">
                <a:latin typeface="Century Gothic (Body)"/>
              </a:rPr>
              <a:t>The driver’s face was effectively detected and the behavior of ‘talking on the phone’ was classified. But when the driver’s hand gesture was mistaken for texting—with hands in a similar position—the false positive rate did edge slightly higher.</a:t>
            </a:r>
            <a:endParaRPr lang="en-AE" sz="1200" dirty="0">
              <a:effectLst/>
              <a:latin typeface="Century Gothic (Body)"/>
              <a:ea typeface="Calibri" panose="020F0502020204030204" pitchFamily="34" charset="0"/>
            </a:endParaRPr>
          </a:p>
          <a:p>
            <a:pPr marR="230505"/>
            <a:r>
              <a:rPr lang="en-US" sz="1400" b="1" dirty="0">
                <a:latin typeface="Century Gothic (Body)"/>
              </a:rPr>
              <a:t>Scenario 4: Hair &amp; Makeup</a:t>
            </a:r>
            <a:endParaRPr lang="en-AE" sz="1400" b="1" dirty="0">
              <a:latin typeface="Century Gothic (Body)"/>
            </a:endParaRPr>
          </a:p>
          <a:p>
            <a:pPr marL="597535" marR="230505" lvl="1" algn="just">
              <a:lnSpc>
                <a:spcPct val="150000"/>
              </a:lnSpc>
              <a:spcBef>
                <a:spcPts val="1130"/>
              </a:spcBef>
            </a:pPr>
            <a:r>
              <a:rPr lang="en-US" sz="1200" b="1" dirty="0">
                <a:latin typeface="Century Gothic (Body)"/>
              </a:rPr>
              <a:t>Face Detection Accuracy: 75%</a:t>
            </a:r>
            <a:endParaRPr lang="en-AE" sz="1200" b="1" dirty="0">
              <a:latin typeface="Century Gothic (Body)"/>
            </a:endParaRPr>
          </a:p>
          <a:p>
            <a:pPr marL="597535" marR="230505" lvl="1" algn="just">
              <a:lnSpc>
                <a:spcPct val="150000"/>
              </a:lnSpc>
              <a:spcBef>
                <a:spcPts val="1130"/>
              </a:spcBef>
            </a:pPr>
            <a:r>
              <a:rPr lang="en-US" sz="1200" b="1" dirty="0">
                <a:latin typeface="Century Gothic (Body)"/>
              </a:rPr>
              <a:t>Emotion Classification Accuracy: 80%</a:t>
            </a:r>
            <a:endParaRPr lang="en-AE" sz="1200" b="1" dirty="0">
              <a:latin typeface="Century Gothic (Body)"/>
            </a:endParaRPr>
          </a:p>
          <a:p>
            <a:pPr marL="597535" marR="230505" lvl="1" algn="just">
              <a:lnSpc>
                <a:spcPct val="150000"/>
              </a:lnSpc>
              <a:spcBef>
                <a:spcPts val="1130"/>
              </a:spcBef>
            </a:pPr>
            <a:r>
              <a:rPr lang="en-US" sz="1200" b="1" dirty="0">
                <a:latin typeface="Century Gothic (Body)"/>
              </a:rPr>
              <a:t>Average Latency per Frame: 3 Seconds </a:t>
            </a:r>
            <a:endParaRPr lang="en-AE" sz="1200" b="1" dirty="0">
              <a:latin typeface="Century Gothic (Body)"/>
            </a:endParaRPr>
          </a:p>
          <a:p>
            <a:pPr marL="597535" marR="230505" lvl="1" algn="just">
              <a:lnSpc>
                <a:spcPct val="150000"/>
              </a:lnSpc>
              <a:spcBef>
                <a:spcPts val="1130"/>
              </a:spcBef>
            </a:pPr>
            <a:r>
              <a:rPr lang="en-US" sz="1200" b="1" dirty="0">
                <a:latin typeface="Century Gothic (Body)"/>
              </a:rPr>
              <a:t>Observations: </a:t>
            </a:r>
            <a:r>
              <a:rPr lang="en-US" sz="1200" dirty="0">
                <a:latin typeface="Century Gothic (Body)"/>
              </a:rPr>
              <a:t>The face of the driver where partially disguised. In full face detection, the Detection accuracy was reduced because Haar Cascade and YOLO failed to detect face. Although the system classified the behavior correctly (in 80% of the cases), it managed to do so despite obstructions in real world situations, which indicates that there is room for the system to manage some deviations in real applications.</a:t>
            </a:r>
            <a:endParaRPr lang="en-AE" sz="1200" dirty="0">
              <a:latin typeface="Century Gothic (Body)"/>
            </a:endParaRPr>
          </a:p>
        </p:txBody>
      </p:sp>
      <p:sp>
        <p:nvSpPr>
          <p:cNvPr id="6" name="TextBox 5">
            <a:extLst>
              <a:ext uri="{FF2B5EF4-FFF2-40B4-BE49-F238E27FC236}">
                <a16:creationId xmlns:a16="http://schemas.microsoft.com/office/drawing/2014/main" id="{9130E768-4CEC-B2E1-013C-BDAA7C1EF26B}"/>
              </a:ext>
            </a:extLst>
          </p:cNvPr>
          <p:cNvSpPr txBox="1"/>
          <p:nvPr/>
        </p:nvSpPr>
        <p:spPr>
          <a:xfrm>
            <a:off x="7572792" y="3276423"/>
            <a:ext cx="4376201" cy="307777"/>
          </a:xfrm>
          <a:prstGeom prst="rect">
            <a:avLst/>
          </a:prstGeom>
          <a:noFill/>
        </p:spPr>
        <p:txBody>
          <a:bodyPr wrap="square" rtlCol="0">
            <a:spAutoFit/>
          </a:bodyPr>
          <a:lstStyle/>
          <a:p>
            <a:pPr algn="ctr"/>
            <a:r>
              <a:rPr lang="en-GB" sz="1400" dirty="0">
                <a:latin typeface="Century Gothic (Body)"/>
              </a:rPr>
              <a:t>Talking On Phone</a:t>
            </a:r>
          </a:p>
        </p:txBody>
      </p:sp>
      <p:sp>
        <p:nvSpPr>
          <p:cNvPr id="9" name="TextBox 8">
            <a:extLst>
              <a:ext uri="{FF2B5EF4-FFF2-40B4-BE49-F238E27FC236}">
                <a16:creationId xmlns:a16="http://schemas.microsoft.com/office/drawing/2014/main" id="{21CB18DA-518E-3D87-718D-1B819AD80EFF}"/>
              </a:ext>
            </a:extLst>
          </p:cNvPr>
          <p:cNvSpPr txBox="1"/>
          <p:nvPr/>
        </p:nvSpPr>
        <p:spPr>
          <a:xfrm>
            <a:off x="7671115" y="6442501"/>
            <a:ext cx="4376201" cy="307777"/>
          </a:xfrm>
          <a:prstGeom prst="rect">
            <a:avLst/>
          </a:prstGeom>
          <a:noFill/>
        </p:spPr>
        <p:txBody>
          <a:bodyPr wrap="square" rtlCol="0">
            <a:spAutoFit/>
          </a:bodyPr>
          <a:lstStyle/>
          <a:p>
            <a:pPr algn="ctr"/>
            <a:r>
              <a:rPr lang="en-US" sz="1400" dirty="0">
                <a:latin typeface="Century Gothic (Body)"/>
              </a:rPr>
              <a:t>Hair &amp; makeup</a:t>
            </a:r>
            <a:endParaRPr lang="en-GB" sz="1400" dirty="0">
              <a:latin typeface="Century Gothic (Body)"/>
            </a:endParaRPr>
          </a:p>
        </p:txBody>
      </p:sp>
      <p:pic>
        <p:nvPicPr>
          <p:cNvPr id="5" name="Picture 4">
            <a:extLst>
              <a:ext uri="{FF2B5EF4-FFF2-40B4-BE49-F238E27FC236}">
                <a16:creationId xmlns:a16="http://schemas.microsoft.com/office/drawing/2014/main" id="{024F024F-7B8B-CC52-6E97-6F882C063A72}"/>
              </a:ext>
            </a:extLst>
          </p:cNvPr>
          <p:cNvPicPr>
            <a:picLocks noChangeAspect="1"/>
          </p:cNvPicPr>
          <p:nvPr/>
        </p:nvPicPr>
        <p:blipFill>
          <a:blip r:embed="rId2"/>
          <a:stretch>
            <a:fillRect/>
          </a:stretch>
        </p:blipFill>
        <p:spPr>
          <a:xfrm>
            <a:off x="7671116" y="182621"/>
            <a:ext cx="3987143" cy="3093802"/>
          </a:xfrm>
          <a:prstGeom prst="rect">
            <a:avLst/>
          </a:prstGeom>
        </p:spPr>
      </p:pic>
      <p:pic>
        <p:nvPicPr>
          <p:cNvPr id="8" name="Picture 7">
            <a:extLst>
              <a:ext uri="{FF2B5EF4-FFF2-40B4-BE49-F238E27FC236}">
                <a16:creationId xmlns:a16="http://schemas.microsoft.com/office/drawing/2014/main" id="{7572FC1E-76BD-B66A-96ED-E6FE5C2E5FA2}"/>
              </a:ext>
            </a:extLst>
          </p:cNvPr>
          <p:cNvPicPr>
            <a:picLocks noChangeAspect="1"/>
          </p:cNvPicPr>
          <p:nvPr/>
        </p:nvPicPr>
        <p:blipFill>
          <a:blip r:embed="rId3"/>
          <a:stretch>
            <a:fillRect/>
          </a:stretch>
        </p:blipFill>
        <p:spPr>
          <a:xfrm>
            <a:off x="7639992" y="3736186"/>
            <a:ext cx="4018267" cy="2706315"/>
          </a:xfrm>
          <a:prstGeom prst="rect">
            <a:avLst/>
          </a:prstGeom>
        </p:spPr>
      </p:pic>
    </p:spTree>
    <p:extLst>
      <p:ext uri="{BB962C8B-B14F-4D97-AF65-F5344CB8AC3E}">
        <p14:creationId xmlns:p14="http://schemas.microsoft.com/office/powerpoint/2010/main" val="232817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B746D-8937-4627-C67C-EEAC1F871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84094-24BF-2D43-5DAC-AB3D032AF887}"/>
              </a:ext>
            </a:extLst>
          </p:cNvPr>
          <p:cNvSpPr>
            <a:spLocks noGrp="1"/>
          </p:cNvSpPr>
          <p:nvPr>
            <p:ph type="title"/>
          </p:nvPr>
        </p:nvSpPr>
        <p:spPr>
          <a:xfrm>
            <a:off x="310038" y="249813"/>
            <a:ext cx="7177548" cy="744486"/>
          </a:xfrm>
        </p:spPr>
        <p:txBody>
          <a:bodyPr/>
          <a:lstStyle/>
          <a:p>
            <a:r>
              <a:rPr lang="en-US" sz="4000" b="1" dirty="0"/>
              <a:t>Model Performance Graphs</a:t>
            </a:r>
            <a:endParaRPr lang="en-GB" sz="4000" b="1" dirty="0"/>
          </a:p>
        </p:txBody>
      </p:sp>
      <p:sp>
        <p:nvSpPr>
          <p:cNvPr id="3" name="Content Placeholder 2">
            <a:extLst>
              <a:ext uri="{FF2B5EF4-FFF2-40B4-BE49-F238E27FC236}">
                <a16:creationId xmlns:a16="http://schemas.microsoft.com/office/drawing/2014/main" id="{9D1F390A-4320-27B6-3938-1610CE36FF6F}"/>
              </a:ext>
            </a:extLst>
          </p:cNvPr>
          <p:cNvSpPr>
            <a:spLocks noGrp="1"/>
          </p:cNvSpPr>
          <p:nvPr>
            <p:ph idx="1"/>
          </p:nvPr>
        </p:nvSpPr>
        <p:spPr>
          <a:xfrm>
            <a:off x="91652" y="1123814"/>
            <a:ext cx="9976579" cy="1987711"/>
          </a:xfrm>
        </p:spPr>
        <p:txBody>
          <a:bodyPr>
            <a:noAutofit/>
          </a:bodyPr>
          <a:lstStyle/>
          <a:p>
            <a:pPr marR="230505" lvl="0"/>
            <a:r>
              <a:rPr lang="en-US" sz="1400" b="1" dirty="0">
                <a:latin typeface="Century Gothic (Body)"/>
              </a:rPr>
              <a:t>Accuracy vs. Epochs:</a:t>
            </a:r>
          </a:p>
          <a:p>
            <a:pPr marR="230505" lvl="1"/>
            <a:r>
              <a:rPr lang="en-US" sz="1400" dirty="0">
                <a:latin typeface="Century Gothic (Body)"/>
              </a:rPr>
              <a:t>That shows in training and validation accuracy improve consistently across epochs.</a:t>
            </a:r>
          </a:p>
          <a:p>
            <a:pPr marR="230505" lvl="1"/>
            <a:r>
              <a:rPr lang="en-US" sz="1400" dirty="0">
                <a:latin typeface="Century Gothic (Body)"/>
              </a:rPr>
              <a:t>Represents near convergence after 13th epoch (validation accuracy of 97.9%).</a:t>
            </a:r>
          </a:p>
          <a:p>
            <a:pPr marR="230505" lvl="0"/>
            <a:r>
              <a:rPr lang="en-US" sz="1400" b="1" dirty="0">
                <a:latin typeface="Century Gothic (Body)"/>
              </a:rPr>
              <a:t>Loss vs. Epochs:</a:t>
            </a:r>
          </a:p>
          <a:p>
            <a:pPr marR="230505" lvl="1"/>
            <a:r>
              <a:rPr lang="en-US" sz="1400" dirty="0">
                <a:latin typeface="Century Gothic (Body)"/>
              </a:rPr>
              <a:t>That means steady reduction in training and validation loss, means the model is optimized.</a:t>
            </a:r>
          </a:p>
        </p:txBody>
      </p:sp>
      <p:sp>
        <p:nvSpPr>
          <p:cNvPr id="6" name="TextBox 5">
            <a:extLst>
              <a:ext uri="{FF2B5EF4-FFF2-40B4-BE49-F238E27FC236}">
                <a16:creationId xmlns:a16="http://schemas.microsoft.com/office/drawing/2014/main" id="{C5CDDD8C-2705-FE19-467E-87E4BFA9521A}"/>
              </a:ext>
            </a:extLst>
          </p:cNvPr>
          <p:cNvSpPr txBox="1"/>
          <p:nvPr/>
        </p:nvSpPr>
        <p:spPr>
          <a:xfrm>
            <a:off x="328215" y="6535780"/>
            <a:ext cx="4376201" cy="307777"/>
          </a:xfrm>
          <a:prstGeom prst="rect">
            <a:avLst/>
          </a:prstGeom>
          <a:noFill/>
        </p:spPr>
        <p:txBody>
          <a:bodyPr wrap="square" rtlCol="0">
            <a:spAutoFit/>
          </a:bodyPr>
          <a:lstStyle/>
          <a:p>
            <a:pPr algn="ctr"/>
            <a:r>
              <a:rPr lang="en-GB" sz="1400" dirty="0"/>
              <a:t>Training vs Validation Accuracy</a:t>
            </a:r>
          </a:p>
        </p:txBody>
      </p:sp>
      <p:sp>
        <p:nvSpPr>
          <p:cNvPr id="9" name="TextBox 8">
            <a:extLst>
              <a:ext uri="{FF2B5EF4-FFF2-40B4-BE49-F238E27FC236}">
                <a16:creationId xmlns:a16="http://schemas.microsoft.com/office/drawing/2014/main" id="{CB0378BC-EFFC-60D7-A537-CDE5F4474DA7}"/>
              </a:ext>
            </a:extLst>
          </p:cNvPr>
          <p:cNvSpPr txBox="1"/>
          <p:nvPr/>
        </p:nvSpPr>
        <p:spPr>
          <a:xfrm>
            <a:off x="7487586" y="6491083"/>
            <a:ext cx="4376201" cy="307777"/>
          </a:xfrm>
          <a:prstGeom prst="rect">
            <a:avLst/>
          </a:prstGeom>
          <a:noFill/>
        </p:spPr>
        <p:txBody>
          <a:bodyPr wrap="square" rtlCol="0">
            <a:spAutoFit/>
          </a:bodyPr>
          <a:lstStyle/>
          <a:p>
            <a:pPr algn="ctr"/>
            <a:r>
              <a:rPr lang="en-US" sz="1400" dirty="0"/>
              <a:t>Training vs. Validation Loss</a:t>
            </a:r>
            <a:endParaRPr lang="en-GB" sz="1400" dirty="0"/>
          </a:p>
        </p:txBody>
      </p:sp>
      <p:pic>
        <p:nvPicPr>
          <p:cNvPr id="7" name="Picture 6">
            <a:extLst>
              <a:ext uri="{FF2B5EF4-FFF2-40B4-BE49-F238E27FC236}">
                <a16:creationId xmlns:a16="http://schemas.microsoft.com/office/drawing/2014/main" id="{8D4E2139-6DC0-0A82-E2FB-5CF0127DC19C}"/>
              </a:ext>
            </a:extLst>
          </p:cNvPr>
          <p:cNvPicPr>
            <a:picLocks noChangeAspect="1"/>
          </p:cNvPicPr>
          <p:nvPr/>
        </p:nvPicPr>
        <p:blipFill>
          <a:blip r:embed="rId2"/>
          <a:stretch>
            <a:fillRect/>
          </a:stretch>
        </p:blipFill>
        <p:spPr>
          <a:xfrm>
            <a:off x="7639665" y="3163918"/>
            <a:ext cx="3654456" cy="3274772"/>
          </a:xfrm>
          <a:prstGeom prst="rect">
            <a:avLst/>
          </a:prstGeom>
        </p:spPr>
      </p:pic>
      <p:pic>
        <p:nvPicPr>
          <p:cNvPr id="11" name="Picture 10">
            <a:extLst>
              <a:ext uri="{FF2B5EF4-FFF2-40B4-BE49-F238E27FC236}">
                <a16:creationId xmlns:a16="http://schemas.microsoft.com/office/drawing/2014/main" id="{A1187BEA-BC25-56E4-9FE1-E38D7491131A}"/>
              </a:ext>
            </a:extLst>
          </p:cNvPr>
          <p:cNvPicPr>
            <a:picLocks noChangeAspect="1"/>
          </p:cNvPicPr>
          <p:nvPr/>
        </p:nvPicPr>
        <p:blipFill>
          <a:blip r:embed="rId3"/>
          <a:stretch>
            <a:fillRect/>
          </a:stretch>
        </p:blipFill>
        <p:spPr>
          <a:xfrm>
            <a:off x="897879" y="3241040"/>
            <a:ext cx="3654456" cy="3197650"/>
          </a:xfrm>
          <a:prstGeom prst="rect">
            <a:avLst/>
          </a:prstGeom>
        </p:spPr>
      </p:pic>
    </p:spTree>
    <p:extLst>
      <p:ext uri="{BB962C8B-B14F-4D97-AF65-F5344CB8AC3E}">
        <p14:creationId xmlns:p14="http://schemas.microsoft.com/office/powerpoint/2010/main" val="54781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5D2D9EDB-97C4-9AE8-6BC7-4A67FFBD0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210E3-4AC2-C1F6-8FA7-772610BCFB00}"/>
              </a:ext>
            </a:extLst>
          </p:cNvPr>
          <p:cNvSpPr>
            <a:spLocks noGrp="1"/>
          </p:cNvSpPr>
          <p:nvPr>
            <p:ph type="title"/>
          </p:nvPr>
        </p:nvSpPr>
        <p:spPr>
          <a:xfrm>
            <a:off x="324464" y="472382"/>
            <a:ext cx="9404723" cy="874637"/>
          </a:xfrm>
        </p:spPr>
        <p:txBody>
          <a:bodyPr>
            <a:normAutofit/>
          </a:bodyPr>
          <a:lstStyle/>
          <a:p>
            <a:r>
              <a:rPr lang="en-GB" sz="4000" b="1" dirty="0"/>
              <a:t>Comparative Analysis of Systems</a:t>
            </a:r>
            <a:endParaRPr lang="fr-FR" sz="4000" b="1" dirty="0"/>
          </a:p>
        </p:txBody>
      </p:sp>
      <p:graphicFrame>
        <p:nvGraphicFramePr>
          <p:cNvPr id="3" name="Table 4">
            <a:extLst>
              <a:ext uri="{FF2B5EF4-FFF2-40B4-BE49-F238E27FC236}">
                <a16:creationId xmlns:a16="http://schemas.microsoft.com/office/drawing/2014/main" id="{5C999D06-6AC6-02BA-CFFD-2022986392DF}"/>
              </a:ext>
            </a:extLst>
          </p:cNvPr>
          <p:cNvGraphicFramePr>
            <a:graphicFrameLocks noGrp="1"/>
          </p:cNvGraphicFramePr>
          <p:nvPr>
            <p:ph idx="1"/>
            <p:extLst>
              <p:ext uri="{D42A27DB-BD31-4B8C-83A1-F6EECF244321}">
                <p14:modId xmlns:p14="http://schemas.microsoft.com/office/powerpoint/2010/main" val="702141624"/>
              </p:ext>
            </p:extLst>
          </p:nvPr>
        </p:nvGraphicFramePr>
        <p:xfrm>
          <a:off x="373626" y="1853248"/>
          <a:ext cx="11346425" cy="4242162"/>
        </p:xfrm>
        <a:graphic>
          <a:graphicData uri="http://schemas.openxmlformats.org/drawingml/2006/table">
            <a:tbl>
              <a:tblPr firstRow="1" bandRow="1">
                <a:tableStyleId>{00A15C55-8517-42AA-B614-E9B94910E393}</a:tableStyleId>
              </a:tblPr>
              <a:tblGrid>
                <a:gridCol w="2635045">
                  <a:extLst>
                    <a:ext uri="{9D8B030D-6E8A-4147-A177-3AD203B41FA5}">
                      <a16:colId xmlns:a16="http://schemas.microsoft.com/office/drawing/2014/main" val="3181534288"/>
                    </a:ext>
                  </a:extLst>
                </a:gridCol>
                <a:gridCol w="2035277">
                  <a:extLst>
                    <a:ext uri="{9D8B030D-6E8A-4147-A177-3AD203B41FA5}">
                      <a16:colId xmlns:a16="http://schemas.microsoft.com/office/drawing/2014/main" val="1928371426"/>
                    </a:ext>
                  </a:extLst>
                </a:gridCol>
                <a:gridCol w="1396181">
                  <a:extLst>
                    <a:ext uri="{9D8B030D-6E8A-4147-A177-3AD203B41FA5}">
                      <a16:colId xmlns:a16="http://schemas.microsoft.com/office/drawing/2014/main" val="404522478"/>
                    </a:ext>
                  </a:extLst>
                </a:gridCol>
                <a:gridCol w="2104103">
                  <a:extLst>
                    <a:ext uri="{9D8B030D-6E8A-4147-A177-3AD203B41FA5}">
                      <a16:colId xmlns:a16="http://schemas.microsoft.com/office/drawing/2014/main" val="2383036622"/>
                    </a:ext>
                  </a:extLst>
                </a:gridCol>
                <a:gridCol w="914400">
                  <a:extLst>
                    <a:ext uri="{9D8B030D-6E8A-4147-A177-3AD203B41FA5}">
                      <a16:colId xmlns:a16="http://schemas.microsoft.com/office/drawing/2014/main" val="771539652"/>
                    </a:ext>
                  </a:extLst>
                </a:gridCol>
                <a:gridCol w="2261419">
                  <a:extLst>
                    <a:ext uri="{9D8B030D-6E8A-4147-A177-3AD203B41FA5}">
                      <a16:colId xmlns:a16="http://schemas.microsoft.com/office/drawing/2014/main" val="693796612"/>
                    </a:ext>
                  </a:extLst>
                </a:gridCol>
              </a:tblGrid>
              <a:tr h="438634">
                <a:tc>
                  <a:txBody>
                    <a:bodyPr/>
                    <a:lstStyle/>
                    <a:p>
                      <a:pPr marL="0" algn="l" defTabSz="457200" rtl="0" eaLnBrk="1" latinLnBrk="0" hangingPunct="1"/>
                      <a:r>
                        <a:rPr lang="en-US" sz="3000" b="1" kern="1200" dirty="0">
                          <a:solidFill>
                            <a:schemeClr val="lt1"/>
                          </a:solidFill>
                          <a:latin typeface="Century Gothic (Body)"/>
                          <a:ea typeface="+mn-ea"/>
                          <a:cs typeface="+mn-cs"/>
                        </a:rPr>
                        <a:t>System</a:t>
                      </a:r>
                      <a:endParaRPr lang="en-AE" sz="3000" b="1" kern="1200" dirty="0">
                        <a:solidFill>
                          <a:schemeClr val="lt1"/>
                        </a:solidFill>
                        <a:latin typeface="Century Gothic (Body)"/>
                        <a:ea typeface="+mn-ea"/>
                        <a:cs typeface="+mn-cs"/>
                      </a:endParaRPr>
                    </a:p>
                  </a:txBody>
                  <a:tcPr marL="50685" marR="50685" marT="0" marB="0"/>
                </a:tc>
                <a:tc>
                  <a:txBody>
                    <a:bodyPr/>
                    <a:lstStyle/>
                    <a:p>
                      <a:pPr marL="0" algn="l" defTabSz="457200" rtl="0" eaLnBrk="1" latinLnBrk="0" hangingPunct="1"/>
                      <a:r>
                        <a:rPr lang="en-US" sz="3000" b="1" kern="1200" dirty="0">
                          <a:solidFill>
                            <a:schemeClr val="lt1"/>
                          </a:solidFill>
                          <a:latin typeface="Century Gothic (Body)"/>
                          <a:ea typeface="+mn-ea"/>
                          <a:cs typeface="+mn-cs"/>
                        </a:rPr>
                        <a:t>Precision</a:t>
                      </a:r>
                      <a:endParaRPr lang="en-AE" sz="3000" b="1" kern="1200" dirty="0">
                        <a:solidFill>
                          <a:schemeClr val="lt1"/>
                        </a:solidFill>
                        <a:latin typeface="Century Gothic (Body)"/>
                        <a:ea typeface="+mn-ea"/>
                        <a:cs typeface="+mn-cs"/>
                      </a:endParaRPr>
                    </a:p>
                  </a:txBody>
                  <a:tcPr marL="50685" marR="50685" marT="0" marB="0"/>
                </a:tc>
                <a:tc>
                  <a:txBody>
                    <a:bodyPr/>
                    <a:lstStyle/>
                    <a:p>
                      <a:pPr marL="0" algn="l" defTabSz="457200" rtl="0" eaLnBrk="1" latinLnBrk="0" hangingPunct="1"/>
                      <a:r>
                        <a:rPr lang="en-US" sz="3000" b="1" kern="1200">
                          <a:solidFill>
                            <a:schemeClr val="lt1"/>
                          </a:solidFill>
                          <a:latin typeface="Century Gothic (Body)"/>
                          <a:ea typeface="+mn-ea"/>
                          <a:cs typeface="+mn-cs"/>
                        </a:rPr>
                        <a:t>Recall</a:t>
                      </a:r>
                      <a:endParaRPr lang="en-AE" sz="3000" b="1" kern="1200">
                        <a:solidFill>
                          <a:schemeClr val="lt1"/>
                        </a:solidFill>
                        <a:latin typeface="Century Gothic (Body)"/>
                        <a:ea typeface="+mn-ea"/>
                        <a:cs typeface="+mn-cs"/>
                      </a:endParaRPr>
                    </a:p>
                  </a:txBody>
                  <a:tcPr marL="50685" marR="50685" marT="0" marB="0"/>
                </a:tc>
                <a:tc>
                  <a:txBody>
                    <a:bodyPr/>
                    <a:lstStyle/>
                    <a:p>
                      <a:pPr marL="0" algn="l" defTabSz="457200" rtl="0" eaLnBrk="1" latinLnBrk="0" hangingPunct="1"/>
                      <a:r>
                        <a:rPr lang="en-US" sz="3000" b="1" kern="1200">
                          <a:solidFill>
                            <a:schemeClr val="lt1"/>
                          </a:solidFill>
                          <a:latin typeface="Century Gothic (Body)"/>
                          <a:ea typeface="+mn-ea"/>
                          <a:cs typeface="+mn-cs"/>
                        </a:rPr>
                        <a:t>Accuracy</a:t>
                      </a:r>
                      <a:endParaRPr lang="en-AE" sz="3000" b="1" kern="1200">
                        <a:solidFill>
                          <a:schemeClr val="lt1"/>
                        </a:solidFill>
                        <a:latin typeface="Century Gothic (Body)"/>
                        <a:ea typeface="+mn-ea"/>
                        <a:cs typeface="+mn-cs"/>
                      </a:endParaRPr>
                    </a:p>
                  </a:txBody>
                  <a:tcPr marL="50685" marR="50685" marT="0" marB="0"/>
                </a:tc>
                <a:tc>
                  <a:txBody>
                    <a:bodyPr/>
                    <a:lstStyle/>
                    <a:p>
                      <a:pPr marL="0" algn="l" defTabSz="457200" rtl="0" eaLnBrk="1" latinLnBrk="0" hangingPunct="1"/>
                      <a:r>
                        <a:rPr lang="en-US" sz="3000" b="1" kern="1200">
                          <a:solidFill>
                            <a:schemeClr val="lt1"/>
                          </a:solidFill>
                          <a:latin typeface="Century Gothic (Body)"/>
                          <a:ea typeface="+mn-ea"/>
                          <a:cs typeface="+mn-cs"/>
                        </a:rPr>
                        <a:t>Loss</a:t>
                      </a:r>
                      <a:endParaRPr lang="en-AE" sz="3000" b="1" kern="1200">
                        <a:solidFill>
                          <a:schemeClr val="lt1"/>
                        </a:solidFill>
                        <a:latin typeface="Century Gothic (Body)"/>
                        <a:ea typeface="+mn-ea"/>
                        <a:cs typeface="+mn-cs"/>
                      </a:endParaRPr>
                    </a:p>
                  </a:txBody>
                  <a:tcPr marL="50685" marR="50685" marT="0" marB="0"/>
                </a:tc>
                <a:tc>
                  <a:txBody>
                    <a:bodyPr/>
                    <a:lstStyle/>
                    <a:p>
                      <a:pPr marL="0" algn="l" defTabSz="457200" rtl="0" eaLnBrk="1" latinLnBrk="0" hangingPunct="1"/>
                      <a:r>
                        <a:rPr lang="en-US" sz="3000" b="1" kern="1200" dirty="0">
                          <a:solidFill>
                            <a:schemeClr val="lt1"/>
                          </a:solidFill>
                          <a:latin typeface="Century Gothic (Body)"/>
                          <a:ea typeface="+mn-ea"/>
                          <a:cs typeface="+mn-cs"/>
                        </a:rPr>
                        <a:t>Description</a:t>
                      </a:r>
                      <a:endParaRPr lang="en-AE" sz="3000" b="1" kern="1200" dirty="0">
                        <a:solidFill>
                          <a:schemeClr val="lt1"/>
                        </a:solidFill>
                        <a:latin typeface="Century Gothic (Body)"/>
                        <a:ea typeface="+mn-ea"/>
                        <a:cs typeface="+mn-cs"/>
                      </a:endParaRPr>
                    </a:p>
                  </a:txBody>
                  <a:tcPr marL="50685" marR="50685" marT="0" marB="0"/>
                </a:tc>
                <a:extLst>
                  <a:ext uri="{0D108BD9-81ED-4DB2-BD59-A6C34878D82A}">
                    <a16:rowId xmlns:a16="http://schemas.microsoft.com/office/drawing/2014/main" val="3033547133"/>
                  </a:ext>
                </a:extLst>
              </a:tr>
              <a:tr h="858882">
                <a:tc>
                  <a:txBody>
                    <a:bodyPr/>
                    <a:lstStyle/>
                    <a:p>
                      <a:pPr marL="0" algn="l" defTabSz="457200" rtl="0" eaLnBrk="1" latinLnBrk="0" hangingPunct="1"/>
                      <a:r>
                        <a:rPr lang="en-US" sz="1600" b="1" u="none" kern="1200" dirty="0">
                          <a:solidFill>
                            <a:schemeClr val="dk1"/>
                          </a:solidFill>
                          <a:latin typeface="Century Gothic (Body)"/>
                          <a:ea typeface="+mn-ea"/>
                          <a:cs typeface="Arial" panose="020B0604020202020204" pitchFamily="34" charset="0"/>
                        </a:rPr>
                        <a:t>Proposed System</a:t>
                      </a:r>
                      <a:endParaRPr lang="en-AE" sz="1600" b="1" u="none" kern="1200" dirty="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97.8 %</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a:solidFill>
                            <a:schemeClr val="dk1"/>
                          </a:solidFill>
                          <a:latin typeface="Century Gothic (Body)"/>
                          <a:ea typeface="+mn-ea"/>
                          <a:cs typeface="Arial" panose="020B0604020202020204" pitchFamily="34" charset="0"/>
                        </a:rPr>
                        <a:t>98 %</a:t>
                      </a:r>
                      <a:endParaRPr lang="en-AE" sz="1600" b="0" u="none" kern="120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a:solidFill>
                            <a:schemeClr val="dk1"/>
                          </a:solidFill>
                          <a:latin typeface="Century Gothic (Body)"/>
                          <a:ea typeface="+mn-ea"/>
                          <a:cs typeface="Arial" panose="020B0604020202020204" pitchFamily="34" charset="0"/>
                        </a:rPr>
                        <a:t>97.9 %</a:t>
                      </a:r>
                      <a:endParaRPr lang="en-AE" sz="1600" b="0" u="none" kern="120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AE" sz="1600" b="0" u="none" kern="1200">
                          <a:solidFill>
                            <a:schemeClr val="dk1"/>
                          </a:solidFill>
                          <a:latin typeface="Century Gothic (Body)"/>
                          <a:ea typeface="+mn-ea"/>
                          <a:cs typeface="Arial" panose="020B0604020202020204" pitchFamily="34" charset="0"/>
                        </a:rPr>
                        <a:t>0.22</a:t>
                      </a: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Balanced metrics and low validation loss; ideal for real-time deployment</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extLst>
                  <a:ext uri="{0D108BD9-81ED-4DB2-BD59-A6C34878D82A}">
                    <a16:rowId xmlns:a16="http://schemas.microsoft.com/office/drawing/2014/main" val="1796778066"/>
                  </a:ext>
                </a:extLst>
              </a:tr>
              <a:tr h="858882">
                <a:tc>
                  <a:txBody>
                    <a:bodyPr/>
                    <a:lstStyle/>
                    <a:p>
                      <a:pPr marL="0" algn="l" defTabSz="457200" rtl="0" eaLnBrk="1" latinLnBrk="0" hangingPunct="1"/>
                      <a:r>
                        <a:rPr lang="en-AE" sz="1600" b="1" u="none" kern="1200">
                          <a:solidFill>
                            <a:schemeClr val="dk1"/>
                          </a:solidFill>
                          <a:latin typeface="Century Gothic (Body)"/>
                          <a:ea typeface="+mn-ea"/>
                          <a:cs typeface="Arial" panose="020B0604020202020204" pitchFamily="34" charset="0"/>
                        </a:rPr>
                        <a:t>Huang &amp; Fu (2022)</a:t>
                      </a: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96.6 %</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97.5 %</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98.3 %</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AE" sz="1600" b="0" u="none" kern="1200" dirty="0">
                          <a:solidFill>
                            <a:schemeClr val="dk1"/>
                          </a:solidFill>
                          <a:latin typeface="Century Gothic (Body)"/>
                          <a:ea typeface="+mn-ea"/>
                          <a:cs typeface="Arial" panose="020B0604020202020204" pitchFamily="34" charset="0"/>
                        </a:rPr>
                        <a:t>0.25</a:t>
                      </a: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Highly accurate, slightly lower precision in low-light settings</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extLst>
                  <a:ext uri="{0D108BD9-81ED-4DB2-BD59-A6C34878D82A}">
                    <a16:rowId xmlns:a16="http://schemas.microsoft.com/office/drawing/2014/main" val="214944574"/>
                  </a:ext>
                </a:extLst>
              </a:tr>
              <a:tr h="858882">
                <a:tc>
                  <a:txBody>
                    <a:bodyPr/>
                    <a:lstStyle/>
                    <a:p>
                      <a:pPr marL="0" algn="l" defTabSz="457200" rtl="0" eaLnBrk="1" latinLnBrk="0" hangingPunct="1"/>
                      <a:r>
                        <a:rPr lang="en-AE" sz="1600" b="1" u="none" kern="1200" dirty="0">
                          <a:solidFill>
                            <a:schemeClr val="dk1"/>
                          </a:solidFill>
                          <a:latin typeface="Century Gothic (Body)"/>
                          <a:ea typeface="+mn-ea"/>
                          <a:cs typeface="Arial" panose="020B0604020202020204" pitchFamily="34" charset="0"/>
                        </a:rPr>
                        <a:t>Atas &amp; Vural (2021) - YOLOv5</a:t>
                      </a:r>
                    </a:p>
                  </a:txBody>
                  <a:tcPr marL="50685" marR="50685" marT="0" marB="0"/>
                </a:tc>
                <a:tc>
                  <a:txBody>
                    <a:bodyPr/>
                    <a:lstStyle/>
                    <a:p>
                      <a:pPr marL="0" algn="l" defTabSz="457200" rtl="0" eaLnBrk="1" latinLnBrk="0" hangingPunct="1"/>
                      <a:r>
                        <a:rPr lang="en-AE" sz="1600" b="0" u="none" kern="1200">
                          <a:solidFill>
                            <a:schemeClr val="dk1"/>
                          </a:solidFill>
                          <a:latin typeface="Century Gothic (Body)"/>
                          <a:ea typeface="+mn-ea"/>
                          <a:cs typeface="Arial" panose="020B0604020202020204" pitchFamily="34" charset="0"/>
                        </a:rPr>
                        <a:t>83.9 %</a:t>
                      </a:r>
                    </a:p>
                  </a:txBody>
                  <a:tcPr marL="50685" marR="50685" marT="0" marB="0"/>
                </a:tc>
                <a:tc>
                  <a:txBody>
                    <a:bodyPr/>
                    <a:lstStyle/>
                    <a:p>
                      <a:pPr marL="0" algn="l" defTabSz="457200" rtl="0" eaLnBrk="1" latinLnBrk="0" hangingPunct="1"/>
                      <a:r>
                        <a:rPr lang="en-US" sz="1600" b="0" u="none" kern="1200">
                          <a:solidFill>
                            <a:schemeClr val="dk1"/>
                          </a:solidFill>
                          <a:latin typeface="Century Gothic (Body)"/>
                          <a:ea typeface="+mn-ea"/>
                          <a:cs typeface="Arial" panose="020B0604020202020204" pitchFamily="34" charset="0"/>
                        </a:rPr>
                        <a:t>91.4 %</a:t>
                      </a:r>
                      <a:endParaRPr lang="en-AE" sz="1600" b="0" u="none" kern="120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a:solidFill>
                            <a:schemeClr val="dk1"/>
                          </a:solidFill>
                          <a:latin typeface="Century Gothic (Body)"/>
                          <a:ea typeface="+mn-ea"/>
                          <a:cs typeface="Arial" panose="020B0604020202020204" pitchFamily="34" charset="0"/>
                        </a:rPr>
                        <a:t>97.8 %</a:t>
                      </a:r>
                      <a:endParaRPr lang="en-AE" sz="1600" b="0" u="none" kern="120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AE" sz="1600" b="0" u="none" kern="1200" dirty="0">
                          <a:solidFill>
                            <a:schemeClr val="dk1"/>
                          </a:solidFill>
                          <a:latin typeface="Century Gothic (Body)"/>
                          <a:ea typeface="+mn-ea"/>
                          <a:cs typeface="Arial" panose="020B0604020202020204" pitchFamily="34" charset="0"/>
                        </a:rPr>
                        <a:t>0.45</a:t>
                      </a: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Efficient for real-time use but limited in low-light precision</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extLst>
                  <a:ext uri="{0D108BD9-81ED-4DB2-BD59-A6C34878D82A}">
                    <a16:rowId xmlns:a16="http://schemas.microsoft.com/office/drawing/2014/main" val="3069778102"/>
                  </a:ext>
                </a:extLst>
              </a:tr>
              <a:tr h="858882">
                <a:tc>
                  <a:txBody>
                    <a:bodyPr/>
                    <a:lstStyle/>
                    <a:p>
                      <a:pPr marL="0" algn="l" defTabSz="457200" rtl="0" eaLnBrk="1" latinLnBrk="0" hangingPunct="1"/>
                      <a:r>
                        <a:rPr lang="en-AE" sz="1600" b="1" u="none" kern="1200" dirty="0">
                          <a:solidFill>
                            <a:schemeClr val="dk1"/>
                          </a:solidFill>
                          <a:latin typeface="Century Gothic (Body)"/>
                          <a:ea typeface="+mn-ea"/>
                          <a:cs typeface="Arial" panose="020B0604020202020204" pitchFamily="34" charset="0"/>
                        </a:rPr>
                        <a:t>Fang et al. (2022) - Vision Transformer</a:t>
                      </a:r>
                    </a:p>
                  </a:txBody>
                  <a:tcPr marL="50685" marR="50685" marT="0" marB="0"/>
                </a:tc>
                <a:tc>
                  <a:txBody>
                    <a:bodyPr/>
                    <a:lstStyle/>
                    <a:p>
                      <a:pPr marL="0" algn="l" defTabSz="457200" rtl="0" eaLnBrk="1" latinLnBrk="0" hangingPunct="1"/>
                      <a:r>
                        <a:rPr lang="en-US" sz="1600" b="0" u="none" kern="1200">
                          <a:solidFill>
                            <a:schemeClr val="dk1"/>
                          </a:solidFill>
                          <a:latin typeface="Century Gothic (Body)"/>
                          <a:ea typeface="+mn-ea"/>
                          <a:cs typeface="Arial" panose="020B0604020202020204" pitchFamily="34" charset="0"/>
                        </a:rPr>
                        <a:t>97.7 %</a:t>
                      </a:r>
                      <a:endParaRPr lang="en-AE" sz="1600" b="0" u="none" kern="120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a:solidFill>
                            <a:schemeClr val="dk1"/>
                          </a:solidFill>
                          <a:latin typeface="Century Gothic (Body)"/>
                          <a:ea typeface="+mn-ea"/>
                          <a:cs typeface="Arial" panose="020B0604020202020204" pitchFamily="34" charset="0"/>
                        </a:rPr>
                        <a:t>93.8 %</a:t>
                      </a:r>
                      <a:endParaRPr lang="en-AE" sz="1600" b="0" u="none" kern="120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91 %</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tc>
                  <a:txBody>
                    <a:bodyPr/>
                    <a:lstStyle/>
                    <a:p>
                      <a:pPr marL="0" algn="l" defTabSz="457200" rtl="0" eaLnBrk="1" latinLnBrk="0" hangingPunct="1"/>
                      <a:r>
                        <a:rPr lang="en-AE" sz="1600" b="0" u="none" kern="1200">
                          <a:solidFill>
                            <a:schemeClr val="dk1"/>
                          </a:solidFill>
                          <a:latin typeface="Century Gothic (Body)"/>
                          <a:ea typeface="+mn-ea"/>
                          <a:cs typeface="Arial" panose="020B0604020202020204" pitchFamily="34" charset="0"/>
                        </a:rPr>
                        <a:t>0.18</a:t>
                      </a:r>
                    </a:p>
                  </a:txBody>
                  <a:tcPr marL="50685" marR="50685" marT="0" marB="0"/>
                </a:tc>
                <a:tc>
                  <a:txBody>
                    <a:bodyPr/>
                    <a:lstStyle/>
                    <a:p>
                      <a:pPr marL="0" algn="l" defTabSz="457200" rtl="0" eaLnBrk="1" latinLnBrk="0" hangingPunct="1"/>
                      <a:r>
                        <a:rPr lang="en-US" sz="1600" b="0" u="none" kern="1200" dirty="0">
                          <a:solidFill>
                            <a:schemeClr val="dk1"/>
                          </a:solidFill>
                          <a:latin typeface="Century Gothic (Body)"/>
                          <a:ea typeface="+mn-ea"/>
                          <a:cs typeface="Arial" panose="020B0604020202020204" pitchFamily="34" charset="0"/>
                        </a:rPr>
                        <a:t>Highest accuracy and recall; resource-intensive for real-time use</a:t>
                      </a:r>
                      <a:endParaRPr lang="en-AE" sz="1600" b="0" u="none" kern="1200" dirty="0">
                        <a:solidFill>
                          <a:schemeClr val="dk1"/>
                        </a:solidFill>
                        <a:latin typeface="Century Gothic (Body)"/>
                        <a:ea typeface="+mn-ea"/>
                        <a:cs typeface="Arial" panose="020B0604020202020204" pitchFamily="34" charset="0"/>
                      </a:endParaRPr>
                    </a:p>
                  </a:txBody>
                  <a:tcPr marL="50685" marR="50685" marT="0" marB="0"/>
                </a:tc>
                <a:extLst>
                  <a:ext uri="{0D108BD9-81ED-4DB2-BD59-A6C34878D82A}">
                    <a16:rowId xmlns:a16="http://schemas.microsoft.com/office/drawing/2014/main" val="3085109212"/>
                  </a:ext>
                </a:extLst>
              </a:tr>
            </a:tbl>
          </a:graphicData>
        </a:graphic>
      </p:graphicFrame>
    </p:spTree>
    <p:extLst>
      <p:ext uri="{BB962C8B-B14F-4D97-AF65-F5344CB8AC3E}">
        <p14:creationId xmlns:p14="http://schemas.microsoft.com/office/powerpoint/2010/main" val="3946812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7863-53F6-27EB-474E-7292CC4837CF}"/>
              </a:ext>
            </a:extLst>
          </p:cNvPr>
          <p:cNvSpPr>
            <a:spLocks noGrp="1"/>
          </p:cNvSpPr>
          <p:nvPr>
            <p:ph type="title"/>
          </p:nvPr>
        </p:nvSpPr>
        <p:spPr>
          <a:xfrm>
            <a:off x="646111" y="452718"/>
            <a:ext cx="9105957" cy="864805"/>
          </a:xfrm>
        </p:spPr>
        <p:txBody>
          <a:bodyPr/>
          <a:lstStyle/>
          <a:p>
            <a:r>
              <a:rPr lang="en-US" sz="4000" b="1" dirty="0"/>
              <a:t>Conclusion &amp; Future Work</a:t>
            </a:r>
          </a:p>
        </p:txBody>
      </p:sp>
      <p:sp>
        <p:nvSpPr>
          <p:cNvPr id="4" name="Content Placeholder 2">
            <a:extLst>
              <a:ext uri="{FF2B5EF4-FFF2-40B4-BE49-F238E27FC236}">
                <a16:creationId xmlns:a16="http://schemas.microsoft.com/office/drawing/2014/main" id="{272F8006-4FD2-B42E-F6A8-B01BC9EDB226}"/>
              </a:ext>
            </a:extLst>
          </p:cNvPr>
          <p:cNvSpPr txBox="1">
            <a:spLocks/>
          </p:cNvSpPr>
          <p:nvPr/>
        </p:nvSpPr>
        <p:spPr>
          <a:xfrm>
            <a:off x="646111" y="1639529"/>
            <a:ext cx="9976579" cy="468261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R="230505"/>
            <a:r>
              <a:rPr lang="en-US" sz="1400" b="1" dirty="0">
                <a:latin typeface="Century Gothic (Body)"/>
              </a:rPr>
              <a:t>Developed System:</a:t>
            </a:r>
          </a:p>
          <a:p>
            <a:pPr marL="0" marR="230505" indent="0">
              <a:buNone/>
            </a:pPr>
            <a:r>
              <a:rPr lang="en-US" sz="1400" dirty="0">
                <a:latin typeface="Century Gothic (Body)"/>
              </a:rPr>
              <a:t>Real time emotion identification by using YOLO, Haar Cascade and EfficientNet. </a:t>
            </a:r>
            <a:endParaRPr lang="en-US" sz="1400" b="1" dirty="0">
              <a:latin typeface="Century Gothic (Body)"/>
            </a:endParaRPr>
          </a:p>
          <a:p>
            <a:pPr marR="230505" lvl="1"/>
            <a:r>
              <a:rPr lang="en-US" sz="1400" b="1" dirty="0">
                <a:latin typeface="Century Gothic (Body)"/>
              </a:rPr>
              <a:t> Key Achievements:    </a:t>
            </a:r>
          </a:p>
          <a:p>
            <a:pPr marR="230505" lvl="2">
              <a:buFont typeface="+mj-lt"/>
              <a:buAutoNum type="arabicPeriod"/>
            </a:pPr>
            <a:r>
              <a:rPr lang="en-US" sz="1400" dirty="0">
                <a:latin typeface="Century Gothic (Body)"/>
              </a:rPr>
              <a:t>This approach shows high accuracy in various driving conditions (day and night, with occlusions).    </a:t>
            </a:r>
          </a:p>
          <a:p>
            <a:pPr marR="230505" lvl="2">
              <a:buFont typeface="+mj-lt"/>
              <a:buAutoNum type="arabicPeriod"/>
            </a:pPr>
            <a:r>
              <a:rPr lang="en-US" sz="1400" dirty="0">
                <a:latin typeface="Century Gothic (Body)"/>
              </a:rPr>
              <a:t>Real time efficiency on Raspberry Pi and PiCamera.    </a:t>
            </a:r>
          </a:p>
          <a:p>
            <a:pPr marR="230505" lvl="2">
              <a:buFont typeface="+mj-lt"/>
              <a:buAutoNum type="arabicPeriod"/>
            </a:pPr>
            <a:r>
              <a:rPr lang="en-US" sz="1400" dirty="0">
                <a:latin typeface="Century Gothic (Body)"/>
              </a:rPr>
              <a:t>A workable method for decreasing occurrence of distracted driving behaviors. </a:t>
            </a:r>
          </a:p>
          <a:p>
            <a:pPr marL="914400" marR="230505" lvl="2" indent="0">
              <a:buNone/>
            </a:pPr>
            <a:endParaRPr lang="en-US" sz="1400" dirty="0">
              <a:latin typeface="Century Gothic (Body)"/>
            </a:endParaRPr>
          </a:p>
          <a:p>
            <a:pPr marL="342900" marR="0" lvl="0" indent="-342900" algn="l" defTabSz="457200" rtl="0" eaLnBrk="1" fontAlgn="auto" latinLnBrk="0" hangingPunct="1">
              <a:lnSpc>
                <a:spcPct val="100000"/>
              </a:lnSpc>
              <a:spcBef>
                <a:spcPts val="1000"/>
              </a:spcBef>
              <a:spcAft>
                <a:spcPts val="0"/>
              </a:spcAft>
              <a:buClr>
                <a:srgbClr val="17406D">
                  <a:lumMod val="40000"/>
                  <a:lumOff val="60000"/>
                </a:srgbClr>
              </a:buClr>
              <a:buSzPct val="80000"/>
              <a:buFont typeface="Wingdings 3" charset="2"/>
              <a:buChar char=""/>
              <a:tabLst/>
              <a:defRPr/>
            </a:pPr>
            <a:r>
              <a:rPr kumimoji="0" lang="en-GB" sz="1400" b="1" i="0" u="none" strike="noStrike" kern="1200" cap="none" spc="0" normalizeH="0" baseline="0" noProof="0" dirty="0">
                <a:ln>
                  <a:noFill/>
                </a:ln>
                <a:solidFill>
                  <a:prstClr val="white"/>
                </a:solidFill>
                <a:effectLst/>
                <a:uLnTx/>
                <a:uFillTx/>
                <a:latin typeface="Century Gothic (Body)"/>
                <a:ea typeface="+mj-ea"/>
                <a:cs typeface="+mj-cs"/>
              </a:rPr>
              <a:t>Future work:</a:t>
            </a:r>
          </a:p>
          <a:p>
            <a:pPr marL="0" marR="230505" lvl="0" indent="0" fontAlgn="auto">
              <a:lnSpc>
                <a:spcPct val="100000"/>
              </a:lnSpc>
              <a:buNone/>
              <a:tabLst/>
              <a:defRPr/>
            </a:pPr>
            <a:r>
              <a:rPr lang="en-GB" sz="1400" dirty="0">
                <a:latin typeface="Century Gothic (Body)"/>
              </a:rPr>
              <a:t>Explore real-time data integration for dynamic traffic management.</a:t>
            </a:r>
          </a:p>
          <a:p>
            <a:pPr marL="0" marR="230505" lvl="0" indent="0" fontAlgn="auto">
              <a:lnSpc>
                <a:spcPct val="100000"/>
              </a:lnSpc>
              <a:buNone/>
              <a:tabLst/>
              <a:defRPr/>
            </a:pPr>
            <a:r>
              <a:rPr lang="en-GB" sz="1400" dirty="0">
                <a:latin typeface="Century Gothic (Body)"/>
              </a:rPr>
              <a:t>Test across more cities and integrate additional environmental factors like weather conditions.</a:t>
            </a:r>
          </a:p>
          <a:p>
            <a:pPr marL="0" marR="230505" lvl="0" indent="0" fontAlgn="auto">
              <a:lnSpc>
                <a:spcPct val="100000"/>
              </a:lnSpc>
              <a:buNone/>
              <a:tabLst/>
              <a:defRPr/>
            </a:pPr>
            <a:r>
              <a:rPr lang="en-GB" sz="1400" dirty="0">
                <a:latin typeface="Century Gothic (Body)"/>
              </a:rPr>
              <a:t>Investigate more efficient and scalable machine learning models to reduce computational load while maintaining high accuracy.</a:t>
            </a:r>
            <a:endParaRPr lang="en-US" sz="1400" dirty="0">
              <a:latin typeface="Century Gothic (Body)"/>
            </a:endParaRPr>
          </a:p>
        </p:txBody>
      </p:sp>
    </p:spTree>
    <p:extLst>
      <p:ext uri="{BB962C8B-B14F-4D97-AF65-F5344CB8AC3E}">
        <p14:creationId xmlns:p14="http://schemas.microsoft.com/office/powerpoint/2010/main" val="3639187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D121-164A-360B-E8AB-62BD566F7917}"/>
              </a:ext>
            </a:extLst>
          </p:cNvPr>
          <p:cNvSpPr>
            <a:spLocks noGrp="1"/>
          </p:cNvSpPr>
          <p:nvPr>
            <p:ph type="title"/>
          </p:nvPr>
        </p:nvSpPr>
        <p:spPr>
          <a:xfrm>
            <a:off x="659090" y="259272"/>
            <a:ext cx="9252154" cy="919290"/>
          </a:xfrm>
        </p:spPr>
        <p:txBody>
          <a:bodyPr>
            <a:normAutofit/>
          </a:bodyPr>
          <a:lstStyle/>
          <a:p>
            <a:r>
              <a:rPr lang="en-US" sz="4000" b="1" dirty="0"/>
              <a:t>Addressing Driver Distraction with AI</a:t>
            </a:r>
          </a:p>
        </p:txBody>
      </p:sp>
      <p:pic>
        <p:nvPicPr>
          <p:cNvPr id="4" name="Picture 3">
            <a:extLst>
              <a:ext uri="{FF2B5EF4-FFF2-40B4-BE49-F238E27FC236}">
                <a16:creationId xmlns:a16="http://schemas.microsoft.com/office/drawing/2014/main" id="{EF3602B9-5DBE-20FC-E95A-03E585FB21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1520" y="1756070"/>
            <a:ext cx="4997922" cy="3923368"/>
          </a:xfrm>
          <a:prstGeom prst="rect">
            <a:avLst/>
          </a:prstGeom>
          <a:noFill/>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D6764791-3988-C5C4-9ACE-A5642D625B92}"/>
              </a:ext>
            </a:extLst>
          </p:cNvPr>
          <p:cNvSpPr>
            <a:spLocks noGrp="1"/>
          </p:cNvSpPr>
          <p:nvPr>
            <p:ph idx="1"/>
          </p:nvPr>
        </p:nvSpPr>
        <p:spPr>
          <a:xfrm>
            <a:off x="233216" y="1178562"/>
            <a:ext cx="6848304" cy="4196185"/>
          </a:xfrm>
        </p:spPr>
        <p:txBody>
          <a:bodyPr>
            <a:noAutofit/>
          </a:bodyPr>
          <a:lstStyle/>
          <a:p>
            <a:pPr marL="0" indent="0">
              <a:lnSpc>
                <a:spcPct val="90000"/>
              </a:lnSpc>
              <a:buNone/>
            </a:pPr>
            <a:r>
              <a:rPr lang="en-GB" sz="1400" b="1" u="sng" dirty="0">
                <a:latin typeface="Century Gothic (Body)"/>
              </a:rPr>
              <a:t>Abstract: </a:t>
            </a:r>
          </a:p>
          <a:p>
            <a:pPr>
              <a:lnSpc>
                <a:spcPct val="90000"/>
              </a:lnSpc>
            </a:pPr>
            <a:r>
              <a:rPr lang="en-US" sz="1400" dirty="0">
                <a:latin typeface="Century Gothic (Body)"/>
              </a:rPr>
              <a:t>Problem Statement: Distraction is a major cause of road crashes globally and it is a major threat to road safety.</a:t>
            </a:r>
          </a:p>
          <a:p>
            <a:pPr>
              <a:lnSpc>
                <a:spcPct val="90000"/>
              </a:lnSpc>
            </a:pPr>
            <a:r>
              <a:rPr lang="en-US" sz="1400" dirty="0">
                <a:latin typeface="Century Gothic (Body)"/>
              </a:rPr>
              <a:t>Objective: Design a system that will detect emotion of the drivers in real time to prevent distracted driving behaviors.</a:t>
            </a:r>
          </a:p>
          <a:p>
            <a:pPr>
              <a:lnSpc>
                <a:spcPct val="90000"/>
              </a:lnSpc>
            </a:pPr>
            <a:r>
              <a:rPr lang="en-US" sz="1400" dirty="0">
                <a:latin typeface="Century Gothic (Body)"/>
              </a:rPr>
              <a:t>Methodology: To detect face use YOLO and Haar Cascade and for emotion classification use EfficientNet. The system is built on Raspberry Pi, which makes it rather lightweight and capable of real-time calculations.</a:t>
            </a:r>
          </a:p>
          <a:p>
            <a:pPr>
              <a:lnSpc>
                <a:spcPct val="90000"/>
              </a:lnSpc>
            </a:pPr>
            <a:r>
              <a:rPr lang="en-US" sz="1400" dirty="0">
                <a:latin typeface="Century Gothic (Body)"/>
              </a:rPr>
              <a:t>Significance: This system has the purpose of reducing the number of road accidents through offering an effective, low delay solution for driver monitoring that can be adjusted in various driving scenarios.</a:t>
            </a:r>
          </a:p>
          <a:p>
            <a:pPr marL="0" indent="0">
              <a:lnSpc>
                <a:spcPct val="90000"/>
              </a:lnSpc>
              <a:buNone/>
            </a:pPr>
            <a:r>
              <a:rPr lang="en-GB" sz="1400" b="1" u="sng" dirty="0">
                <a:latin typeface="Century Gothic (Body)"/>
              </a:rPr>
              <a:t>Research Objective: </a:t>
            </a:r>
          </a:p>
          <a:p>
            <a:pPr>
              <a:lnSpc>
                <a:spcPct val="90000"/>
              </a:lnSpc>
            </a:pPr>
            <a:r>
              <a:rPr lang="en-US" sz="1400" dirty="0">
                <a:latin typeface="Century Gothic (Body)"/>
              </a:rPr>
              <a:t>To develop a functional and efficient real time driver monitoring system that can identify occasions of driver distraction.</a:t>
            </a:r>
          </a:p>
          <a:p>
            <a:pPr>
              <a:lnSpc>
                <a:spcPct val="90000"/>
              </a:lnSpc>
            </a:pPr>
            <a:r>
              <a:rPr lang="en-US" sz="1400" dirty="0">
                <a:latin typeface="Century Gothic (Body)"/>
              </a:rPr>
              <a:t>To improve the YOLO algorithm, we propose the use of Haar Cascade for face detection.</a:t>
            </a:r>
          </a:p>
          <a:p>
            <a:pPr>
              <a:lnSpc>
                <a:spcPct val="90000"/>
              </a:lnSpc>
            </a:pPr>
            <a:r>
              <a:rPr lang="en-US" sz="1400" dirty="0">
                <a:latin typeface="Century Gothic (Body)"/>
              </a:rPr>
              <a:t>With focus on the distracted behaviors which include texting, talking on phone and drowsiness, we shall use EfficientNet.</a:t>
            </a:r>
          </a:p>
          <a:p>
            <a:pPr>
              <a:lnSpc>
                <a:spcPct val="90000"/>
              </a:lnSpc>
            </a:pPr>
            <a:r>
              <a:rPr lang="en-US" sz="1400" dirty="0">
                <a:latin typeface="Century Gothic (Body)"/>
              </a:rPr>
              <a:t>To make the model more invariant to changes in lighting and different settings.</a:t>
            </a:r>
          </a:p>
          <a:p>
            <a:pPr>
              <a:lnSpc>
                <a:spcPct val="90000"/>
              </a:lnSpc>
            </a:pPr>
            <a:r>
              <a:rPr lang="en-US" sz="1400" dirty="0">
                <a:latin typeface="Century Gothic (Body)"/>
              </a:rPr>
              <a:t>To the end of coming up with a solution that can be applied at a large scale and implemented in real-life scenarios.</a:t>
            </a:r>
            <a:endParaRPr lang="en-GB" sz="1400" dirty="0">
              <a:latin typeface="Century Gothic (Body)"/>
            </a:endParaRPr>
          </a:p>
        </p:txBody>
      </p:sp>
      <p:sp>
        <p:nvSpPr>
          <p:cNvPr id="5" name="TextBox 4">
            <a:extLst>
              <a:ext uri="{FF2B5EF4-FFF2-40B4-BE49-F238E27FC236}">
                <a16:creationId xmlns:a16="http://schemas.microsoft.com/office/drawing/2014/main" id="{3CD6C48B-B563-F54E-03AF-D2D77DAE4E8C}"/>
              </a:ext>
            </a:extLst>
          </p:cNvPr>
          <p:cNvSpPr txBox="1"/>
          <p:nvPr/>
        </p:nvSpPr>
        <p:spPr>
          <a:xfrm>
            <a:off x="7703241" y="5679438"/>
            <a:ext cx="4376201" cy="307777"/>
          </a:xfrm>
          <a:prstGeom prst="rect">
            <a:avLst/>
          </a:prstGeom>
          <a:noFill/>
        </p:spPr>
        <p:txBody>
          <a:bodyPr wrap="square" rtlCol="0">
            <a:spAutoFit/>
          </a:bodyPr>
          <a:lstStyle/>
          <a:p>
            <a:pPr algn="ctr"/>
            <a:r>
              <a:rPr lang="en-US" sz="1400" dirty="0">
                <a:effectLst/>
                <a:latin typeface="Century Gothic (Body)"/>
                <a:ea typeface="Times New Roman" panose="02020603050405020304" pitchFamily="18" charset="0"/>
              </a:rPr>
              <a:t>Vehicle Crash By Types In 2022</a:t>
            </a:r>
            <a:endParaRPr lang="en-GB" sz="1400" dirty="0">
              <a:latin typeface="Century Gothic (Body)"/>
            </a:endParaRPr>
          </a:p>
        </p:txBody>
      </p:sp>
    </p:spTree>
    <p:extLst>
      <p:ext uri="{BB962C8B-B14F-4D97-AF65-F5344CB8AC3E}">
        <p14:creationId xmlns:p14="http://schemas.microsoft.com/office/powerpoint/2010/main" val="3600114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0A93-5A0A-497B-8684-B8F172FA94AA}"/>
              </a:ext>
            </a:extLst>
          </p:cNvPr>
          <p:cNvSpPr>
            <a:spLocks noGrp="1"/>
          </p:cNvSpPr>
          <p:nvPr>
            <p:ph type="title"/>
          </p:nvPr>
        </p:nvSpPr>
        <p:spPr>
          <a:xfrm>
            <a:off x="922726" y="278100"/>
            <a:ext cx="6403618" cy="854972"/>
          </a:xfrm>
        </p:spPr>
        <p:txBody>
          <a:bodyPr/>
          <a:lstStyle/>
          <a:p>
            <a:r>
              <a:rPr lang="en-US" sz="4000" b="1" dirty="0"/>
              <a:t>References</a:t>
            </a:r>
            <a:endParaRPr lang="en-GB" sz="4000" b="1" dirty="0"/>
          </a:p>
        </p:txBody>
      </p:sp>
      <p:sp>
        <p:nvSpPr>
          <p:cNvPr id="3" name="Content Placeholder 2">
            <a:extLst>
              <a:ext uri="{FF2B5EF4-FFF2-40B4-BE49-F238E27FC236}">
                <a16:creationId xmlns:a16="http://schemas.microsoft.com/office/drawing/2014/main" id="{11B7EE5A-3EB9-4C8B-B465-55B9FD5C632D}"/>
              </a:ext>
            </a:extLst>
          </p:cNvPr>
          <p:cNvSpPr>
            <a:spLocks noGrp="1"/>
          </p:cNvSpPr>
          <p:nvPr>
            <p:ph idx="1"/>
          </p:nvPr>
        </p:nvSpPr>
        <p:spPr>
          <a:xfrm>
            <a:off x="465868" y="1133072"/>
            <a:ext cx="11260263" cy="4195481"/>
          </a:xfrm>
        </p:spPr>
        <p:txBody>
          <a:bodyPr>
            <a:noAutofit/>
          </a:bodyPr>
          <a:lstStyle/>
          <a:p>
            <a:pPr marR="230505">
              <a:defRPr/>
            </a:pPr>
            <a:r>
              <a:rPr lang="en-US" sz="1400" dirty="0">
                <a:latin typeface="Century Gothic (Body)"/>
              </a:rPr>
              <a:t>Atas, K. and Vural, R.A. (2021) ‘Detection of Driver Distraction using YOLOv5 Network’, 2021 2nd Global Conference for Advancement in Technology (GCAT), pp. 1–6. Available at: </a:t>
            </a:r>
            <a:r>
              <a:rPr lang="en-US" sz="1400" dirty="0">
                <a:latin typeface="Century Gothic (Body)"/>
                <a:hlinkClick r:id="rId2">
                  <a:extLst>
                    <a:ext uri="{A12FA001-AC4F-418D-AE19-62706E023703}">
                      <ahyp:hlinkClr xmlns:ahyp="http://schemas.microsoft.com/office/drawing/2018/hyperlinkcolor" val="tx"/>
                    </a:ext>
                  </a:extLst>
                </a:hlinkClick>
              </a:rPr>
              <a:t>https://doi.org/10.1109/gcat52182.2021.9587626</a:t>
            </a:r>
            <a:r>
              <a:rPr lang="en-US" sz="1400" dirty="0">
                <a:latin typeface="Century Gothic (Body)"/>
              </a:rPr>
              <a:t>.</a:t>
            </a:r>
          </a:p>
          <a:p>
            <a:pPr marL="0" marR="230505" indent="0">
              <a:buNone/>
              <a:defRPr/>
            </a:pPr>
            <a:endParaRPr lang="en-US" sz="1400" dirty="0">
              <a:latin typeface="Century Gothic (Body)"/>
            </a:endParaRPr>
          </a:p>
          <a:p>
            <a:pPr marR="230505">
              <a:defRPr/>
            </a:pPr>
            <a:r>
              <a:rPr lang="en-US" sz="1400" dirty="0">
                <a:latin typeface="Century Gothic (Body)"/>
              </a:rPr>
              <a:t>Fang, Z. et al. (2022) ‘Driver Distraction Behavior Detection using a Vision Transformer Model based on Transfer Learning Strategy’, 2022 6th CAA International Conference on Vehicular Control and Intelligence (CVCI), pp. 1–6. Available at: </a:t>
            </a:r>
            <a:r>
              <a:rPr lang="en-US" sz="1400" dirty="0">
                <a:latin typeface="Century Gothic (Body)"/>
                <a:hlinkClick r:id="rId3">
                  <a:extLst>
                    <a:ext uri="{A12FA001-AC4F-418D-AE19-62706E023703}">
                      <ahyp:hlinkClr xmlns:ahyp="http://schemas.microsoft.com/office/drawing/2018/hyperlinkcolor" val="tx"/>
                    </a:ext>
                  </a:extLst>
                </a:hlinkClick>
              </a:rPr>
              <a:t>https://doi.org/10.1109/cvci56766.2022.9965124</a:t>
            </a:r>
            <a:r>
              <a:rPr lang="en-US" sz="1400" dirty="0">
                <a:latin typeface="Century Gothic (Body)"/>
              </a:rPr>
              <a:t>.</a:t>
            </a:r>
          </a:p>
          <a:p>
            <a:pPr marL="0" marR="230505" indent="0">
              <a:buNone/>
              <a:defRPr/>
            </a:pPr>
            <a:endParaRPr lang="en-AE" sz="1400" dirty="0">
              <a:latin typeface="Century Gothic (Body)"/>
            </a:endParaRPr>
          </a:p>
          <a:p>
            <a:pPr marR="230505">
              <a:defRPr/>
            </a:pPr>
            <a:r>
              <a:rPr lang="en-US" sz="1400" dirty="0">
                <a:latin typeface="Century Gothic (Body)"/>
              </a:rPr>
              <a:t>Huang, T. and Fu, R. (2022) ‘Driver Distraction Detection Based on the True Driver’s Focus of Attention’, IEEE Transactions on Intelligent Transportation Systems, 23(10), pp. 19374–19386. Available at: </a:t>
            </a:r>
            <a:r>
              <a:rPr lang="en-US" sz="1400" dirty="0">
                <a:latin typeface="Century Gothic (Body)"/>
                <a:hlinkClick r:id="rId4">
                  <a:extLst>
                    <a:ext uri="{A12FA001-AC4F-418D-AE19-62706E023703}">
                      <ahyp:hlinkClr xmlns:ahyp="http://schemas.microsoft.com/office/drawing/2018/hyperlinkcolor" val="tx"/>
                    </a:ext>
                  </a:extLst>
                </a:hlinkClick>
              </a:rPr>
              <a:t>https://doi.org/10.1109/tits.2022.3166208</a:t>
            </a:r>
            <a:r>
              <a:rPr lang="en-US" sz="1400" dirty="0">
                <a:latin typeface="Century Gothic (Body)"/>
              </a:rPr>
              <a:t>.</a:t>
            </a:r>
          </a:p>
          <a:p>
            <a:pPr marL="0" marR="230505" indent="0">
              <a:buNone/>
              <a:defRPr/>
            </a:pPr>
            <a:endParaRPr lang="en-AE" sz="1400" dirty="0">
              <a:latin typeface="Century Gothic (Body)"/>
            </a:endParaRPr>
          </a:p>
          <a:p>
            <a:pPr marR="230505">
              <a:defRPr/>
            </a:pPr>
            <a:r>
              <a:rPr lang="en-US" sz="1400" dirty="0">
                <a:latin typeface="Century Gothic (Body)"/>
              </a:rPr>
              <a:t>Goel, L. et al. (2023) ‘Transfer Learning-based Driver Distraction Detection’, 2023 International Conference on Sustainable Computing and Data Communication Systems (ICSCDS), pp. 58–63. Available at: </a:t>
            </a:r>
            <a:r>
              <a:rPr lang="en-US" sz="1400" dirty="0">
                <a:latin typeface="Century Gothic (Body)"/>
                <a:hlinkClick r:id="rId5">
                  <a:extLst>
                    <a:ext uri="{A12FA001-AC4F-418D-AE19-62706E023703}">
                      <ahyp:hlinkClr xmlns:ahyp="http://schemas.microsoft.com/office/drawing/2018/hyperlinkcolor" val="tx"/>
                    </a:ext>
                  </a:extLst>
                </a:hlinkClick>
              </a:rPr>
              <a:t>https://doi.org/10.1109/icscds56580.2023.10104662</a:t>
            </a:r>
            <a:r>
              <a:rPr lang="en-US" sz="1400" dirty="0">
                <a:latin typeface="Century Gothic (Body)"/>
              </a:rPr>
              <a:t>.</a:t>
            </a:r>
          </a:p>
          <a:p>
            <a:pPr marL="0" marR="230505" indent="0">
              <a:buNone/>
              <a:defRPr/>
            </a:pPr>
            <a:endParaRPr lang="en-AE" sz="1400" dirty="0">
              <a:latin typeface="Century Gothic (Body)"/>
            </a:endParaRPr>
          </a:p>
          <a:p>
            <a:pPr marR="230505">
              <a:defRPr/>
            </a:pPr>
            <a:r>
              <a:rPr lang="en-US" sz="1400" dirty="0">
                <a:latin typeface="Century Gothic (Body)"/>
              </a:rPr>
              <a:t>Devika, K.B. et al. (2021) ‘Driver Distraction Recognition-driven Collision Avoidance Algorithm for Active Vehicle Safety’, 2021 IEEE International Intelligent Transportation Systems Conference (ITSC), pp. 237–243. Available at: </a:t>
            </a:r>
            <a:r>
              <a:rPr lang="en-US" sz="1400" dirty="0">
                <a:latin typeface="Century Gothic (Body)"/>
                <a:hlinkClick r:id="rId6">
                  <a:extLst>
                    <a:ext uri="{A12FA001-AC4F-418D-AE19-62706E023703}">
                      <ahyp:hlinkClr xmlns:ahyp="http://schemas.microsoft.com/office/drawing/2018/hyperlinkcolor" val="tx"/>
                    </a:ext>
                  </a:extLst>
                </a:hlinkClick>
              </a:rPr>
              <a:t>https://doi.org/10.1109/itsc48978.2021.9564648</a:t>
            </a:r>
            <a:r>
              <a:rPr lang="en-US" sz="1400" dirty="0">
                <a:latin typeface="Century Gothic (Body)"/>
              </a:rPr>
              <a:t>.</a:t>
            </a:r>
          </a:p>
          <a:p>
            <a:pPr marL="0" marR="230505" indent="0">
              <a:buNone/>
              <a:defRPr/>
            </a:pPr>
            <a:endParaRPr lang="en-AE" sz="1400" dirty="0">
              <a:latin typeface="Century Gothic (Body)"/>
            </a:endParaRPr>
          </a:p>
          <a:p>
            <a:pPr marR="230505">
              <a:defRPr/>
            </a:pPr>
            <a:r>
              <a:rPr lang="en-US" sz="1400" dirty="0">
                <a:latin typeface="Century Gothic (Body)"/>
              </a:rPr>
              <a:t>Das, K. et al. (2022) ‘Detection and Recognition of Driver Distraction Using Multimodal Signals’, ACM Transactions on Interactive Intelligent Systems [Preprint]. Available at: </a:t>
            </a:r>
            <a:r>
              <a:rPr lang="en-US" sz="1400" dirty="0">
                <a:latin typeface="Century Gothic (Body)"/>
                <a:hlinkClick r:id="rId7">
                  <a:extLst>
                    <a:ext uri="{A12FA001-AC4F-418D-AE19-62706E023703}">
                      <ahyp:hlinkClr xmlns:ahyp="http://schemas.microsoft.com/office/drawing/2018/hyperlinkcolor" val="tx"/>
                    </a:ext>
                  </a:extLst>
                </a:hlinkClick>
              </a:rPr>
              <a:t>https://doi.org/10.1145/3519267</a:t>
            </a:r>
            <a:r>
              <a:rPr lang="en-US" sz="1400" dirty="0">
                <a:latin typeface="Century Gothic (Body)"/>
              </a:rPr>
              <a:t>.</a:t>
            </a:r>
            <a:endParaRPr lang="en-AE" sz="1800" kern="100" dirty="0">
              <a:effectLst/>
              <a:latin typeface="Aptos" panose="020B0004020202020204" pitchFamily="34" charset="0"/>
              <a:ea typeface="Aptos" panose="020B0004020202020204" pitchFamily="34" charset="0"/>
              <a:cs typeface="Gautami" panose="020B0502040204020203" pitchFamily="34" charset="0"/>
            </a:endParaRPr>
          </a:p>
          <a:p>
            <a:pPr marL="197485" marR="230505" algn="just">
              <a:lnSpc>
                <a:spcPct val="150000"/>
              </a:lnSpc>
              <a:spcBef>
                <a:spcPts val="1130"/>
              </a:spcBef>
              <a:spcAft>
                <a:spcPts val="800"/>
              </a:spcAft>
            </a:pPr>
            <a:endParaRPr lang="en-AE" sz="1800" kern="100" dirty="0">
              <a:effectLst/>
              <a:latin typeface="Aptos" panose="020B0004020202020204" pitchFamily="34" charset="0"/>
              <a:ea typeface="Aptos" panose="020B0004020202020204" pitchFamily="34" charset="0"/>
              <a:cs typeface="Gautami" panose="020B0502040204020203" pitchFamily="34" charset="0"/>
            </a:endParaRPr>
          </a:p>
          <a:p>
            <a:pPr marL="197485" marR="230505" algn="just">
              <a:lnSpc>
                <a:spcPct val="150000"/>
              </a:lnSpc>
              <a:spcBef>
                <a:spcPts val="1130"/>
              </a:spcBef>
              <a:spcAft>
                <a:spcPts val="800"/>
              </a:spcAft>
            </a:pPr>
            <a:endParaRPr lang="en-AE" sz="1800" kern="100" dirty="0">
              <a:effectLst/>
              <a:latin typeface="Aptos" panose="020B0004020202020204" pitchFamily="34" charset="0"/>
              <a:ea typeface="Aptos" panose="020B0004020202020204" pitchFamily="34" charset="0"/>
              <a:cs typeface="Gautami" panose="020B0502040204020203" pitchFamily="34" charset="0"/>
            </a:endParaRPr>
          </a:p>
          <a:p>
            <a:pPr marL="197485" marR="230505" algn="just">
              <a:lnSpc>
                <a:spcPct val="150000"/>
              </a:lnSpc>
              <a:spcBef>
                <a:spcPts val="1130"/>
              </a:spcBef>
              <a:spcAft>
                <a:spcPts val="800"/>
              </a:spcAft>
            </a:pPr>
            <a:endParaRPr lang="en-AE" sz="1800" kern="100" dirty="0">
              <a:effectLst/>
              <a:latin typeface="Aptos" panose="020B0004020202020204" pitchFamily="34" charset="0"/>
              <a:ea typeface="Aptos" panose="020B0004020202020204" pitchFamily="34" charset="0"/>
              <a:cs typeface="Gautami" panose="020B0502040204020203" pitchFamily="34" charset="0"/>
            </a:endParaRPr>
          </a:p>
          <a:p>
            <a:endParaRPr lang="en-GB" sz="1100" dirty="0"/>
          </a:p>
        </p:txBody>
      </p:sp>
    </p:spTree>
    <p:extLst>
      <p:ext uri="{BB962C8B-B14F-4D97-AF65-F5344CB8AC3E}">
        <p14:creationId xmlns:p14="http://schemas.microsoft.com/office/powerpoint/2010/main" val="2762301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9B68-9CD0-4FCE-90A8-0EE1A693F13B}"/>
              </a:ext>
            </a:extLst>
          </p:cNvPr>
          <p:cNvSpPr>
            <a:spLocks noGrp="1"/>
          </p:cNvSpPr>
          <p:nvPr>
            <p:ph type="title"/>
          </p:nvPr>
        </p:nvSpPr>
        <p:spPr/>
        <p:txBody>
          <a:bodyPr/>
          <a:lstStyle/>
          <a:p>
            <a:r>
              <a:rPr lang="en-US" dirty="0"/>
              <a:t>References Codes </a:t>
            </a:r>
            <a:endParaRPr lang="en-GB" dirty="0"/>
          </a:p>
        </p:txBody>
      </p:sp>
      <p:sp>
        <p:nvSpPr>
          <p:cNvPr id="3" name="Content Placeholder 2">
            <a:extLst>
              <a:ext uri="{FF2B5EF4-FFF2-40B4-BE49-F238E27FC236}">
                <a16:creationId xmlns:a16="http://schemas.microsoft.com/office/drawing/2014/main" id="{F32B2656-6AEB-4A0B-9CA3-484B4544E871}"/>
              </a:ext>
            </a:extLst>
          </p:cNvPr>
          <p:cNvSpPr>
            <a:spLocks noGrp="1"/>
          </p:cNvSpPr>
          <p:nvPr>
            <p:ph idx="1"/>
          </p:nvPr>
        </p:nvSpPr>
        <p:spPr>
          <a:xfrm>
            <a:off x="748693" y="1697109"/>
            <a:ext cx="8946541" cy="4195481"/>
          </a:xfrm>
        </p:spPr>
        <p:txBody>
          <a:bodyPr>
            <a:noAutofit/>
          </a:bodyPr>
          <a:lstStyle/>
          <a:p>
            <a:pPr marR="230505">
              <a:lnSpc>
                <a:spcPct val="150000"/>
              </a:lnSpc>
              <a:defRPr/>
            </a:pPr>
            <a:r>
              <a:rPr lang="en-US" sz="1400" dirty="0">
                <a:latin typeface="Century Gothic (Body)"/>
              </a:rPr>
              <a:t>Bharath Nair (2019) Driver-monitoring-system. Available at: </a:t>
            </a:r>
            <a:r>
              <a:rPr lang="en-US" sz="1400" dirty="0">
                <a:latin typeface="Century Gothic (Body)"/>
                <a:hlinkClick r:id="rId2">
                  <a:extLst>
                    <a:ext uri="{A12FA001-AC4F-418D-AE19-62706E023703}">
                      <ahyp:hlinkClr xmlns:ahyp="http://schemas.microsoft.com/office/drawing/2018/hyperlinkcolor" val="tx"/>
                    </a:ext>
                  </a:extLst>
                </a:hlinkClick>
              </a:rPr>
              <a:t>https://github.com/bnair2001/Driver-monitoring-system</a:t>
            </a:r>
            <a:r>
              <a:rPr lang="en-US" sz="1400" dirty="0">
                <a:latin typeface="Century Gothic (Body)"/>
              </a:rPr>
              <a:t> (Accessed: 12 August 2024) .</a:t>
            </a:r>
          </a:p>
          <a:p>
            <a:pPr marL="0" marR="230505" indent="0">
              <a:lnSpc>
                <a:spcPct val="150000"/>
              </a:lnSpc>
              <a:buNone/>
              <a:defRPr/>
            </a:pPr>
            <a:endParaRPr lang="en-AE" sz="1400" dirty="0">
              <a:latin typeface="Century Gothic (Body)"/>
            </a:endParaRPr>
          </a:p>
          <a:p>
            <a:pPr marR="230505">
              <a:lnSpc>
                <a:spcPct val="150000"/>
              </a:lnSpc>
              <a:defRPr/>
            </a:pPr>
            <a:r>
              <a:rPr lang="en-US" sz="1400" dirty="0">
                <a:latin typeface="Century Gothic (Body)"/>
              </a:rPr>
              <a:t>Cian Ryan (2019) Driver-Distraction-Detection. Available at: </a:t>
            </a:r>
            <a:r>
              <a:rPr lang="en-US" sz="1400" dirty="0">
                <a:latin typeface="Century Gothic (Body)"/>
                <a:hlinkClick r:id="rId3">
                  <a:extLst>
                    <a:ext uri="{A12FA001-AC4F-418D-AE19-62706E023703}">
                      <ahyp:hlinkClr xmlns:ahyp="http://schemas.microsoft.com/office/drawing/2018/hyperlinkcolor" val="tx"/>
                    </a:ext>
                  </a:extLst>
                </a:hlinkClick>
              </a:rPr>
              <a:t>https://github.com/Cianrn/Driver-Distraction-Detection</a:t>
            </a:r>
            <a:r>
              <a:rPr lang="en-US" sz="1400" dirty="0">
                <a:latin typeface="Century Gothic (Body)"/>
              </a:rPr>
              <a:t> (Accessed: 12 August 2024).</a:t>
            </a:r>
          </a:p>
          <a:p>
            <a:pPr marL="0" marR="230505" indent="0">
              <a:lnSpc>
                <a:spcPct val="150000"/>
              </a:lnSpc>
              <a:buNone/>
              <a:defRPr/>
            </a:pPr>
            <a:endParaRPr lang="en-AE" sz="1400" dirty="0">
              <a:latin typeface="Century Gothic (Body)"/>
            </a:endParaRPr>
          </a:p>
          <a:p>
            <a:pPr marR="230505">
              <a:lnSpc>
                <a:spcPct val="150000"/>
              </a:lnSpc>
              <a:defRPr/>
            </a:pPr>
            <a:r>
              <a:rPr lang="en-US" sz="1400" dirty="0">
                <a:latin typeface="Century Gothic (Body)"/>
              </a:rPr>
              <a:t>mohanrajmit (2018) Distracted-Driver-Detection. Available at: </a:t>
            </a:r>
            <a:r>
              <a:rPr lang="en-US" sz="1400" dirty="0">
                <a:latin typeface="Century Gothic (Body)"/>
                <a:hlinkClick r:id="rId4">
                  <a:extLst>
                    <a:ext uri="{A12FA001-AC4F-418D-AE19-62706E023703}">
                      <ahyp:hlinkClr xmlns:ahyp="http://schemas.microsoft.com/office/drawing/2018/hyperlinkcolor" val="tx"/>
                    </a:ext>
                  </a:extLst>
                </a:hlinkClick>
              </a:rPr>
              <a:t>https://github.com/mohanrajmit/Distracted-Driver-Detection</a:t>
            </a:r>
            <a:r>
              <a:rPr lang="en-US" sz="1400" dirty="0">
                <a:latin typeface="Century Gothic (Body)"/>
              </a:rPr>
              <a:t> (Accessed: 12 August 2024).</a:t>
            </a:r>
          </a:p>
          <a:p>
            <a:pPr marL="0" marR="230505" indent="0">
              <a:lnSpc>
                <a:spcPct val="150000"/>
              </a:lnSpc>
              <a:buNone/>
              <a:defRPr/>
            </a:pPr>
            <a:endParaRPr lang="en-AE" sz="1400" dirty="0">
              <a:latin typeface="Century Gothic (Body)"/>
            </a:endParaRPr>
          </a:p>
          <a:p>
            <a:pPr marR="230505">
              <a:lnSpc>
                <a:spcPct val="150000"/>
              </a:lnSpc>
              <a:defRPr/>
            </a:pPr>
            <a:r>
              <a:rPr lang="en-US" sz="1400" dirty="0">
                <a:latin typeface="Century Gothic (Body)"/>
              </a:rPr>
              <a:t>Yash </a:t>
            </a:r>
            <a:r>
              <a:rPr lang="en-US" sz="1400" dirty="0" err="1">
                <a:latin typeface="Century Gothic (Body)"/>
              </a:rPr>
              <a:t>Kondawar</a:t>
            </a:r>
            <a:r>
              <a:rPr lang="en-US" sz="1400" dirty="0">
                <a:latin typeface="Century Gothic (Body)"/>
              </a:rPr>
              <a:t> (2018) Driver-distraction-detection. Available at: </a:t>
            </a:r>
            <a:r>
              <a:rPr lang="en-US" sz="1400" dirty="0">
                <a:latin typeface="Century Gothic (Body)"/>
                <a:hlinkClick r:id="rId5">
                  <a:extLst>
                    <a:ext uri="{A12FA001-AC4F-418D-AE19-62706E023703}">
                      <ahyp:hlinkClr xmlns:ahyp="http://schemas.microsoft.com/office/drawing/2018/hyperlinkcolor" val="tx"/>
                    </a:ext>
                  </a:extLst>
                </a:hlinkClick>
              </a:rPr>
              <a:t>https://github.com/yashkondawar/Driver-distraction-detection</a:t>
            </a:r>
            <a:r>
              <a:rPr lang="en-US" sz="1400" dirty="0">
                <a:latin typeface="Century Gothic (Body)"/>
              </a:rPr>
              <a:t> (Accessed: 12 August 2024).</a:t>
            </a:r>
            <a:endParaRPr lang="en-AE" sz="1400" dirty="0">
              <a:latin typeface="Century Gothic (Body)"/>
            </a:endParaRPr>
          </a:p>
        </p:txBody>
      </p:sp>
    </p:spTree>
    <p:extLst>
      <p:ext uri="{BB962C8B-B14F-4D97-AF65-F5344CB8AC3E}">
        <p14:creationId xmlns:p14="http://schemas.microsoft.com/office/powerpoint/2010/main" val="66741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4212A44F-5CFC-955D-5E3E-E0066E4A1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64C3D-D7BA-3AEF-B53F-9DC6952B74A6}"/>
              </a:ext>
            </a:extLst>
          </p:cNvPr>
          <p:cNvSpPr>
            <a:spLocks noGrp="1"/>
          </p:cNvSpPr>
          <p:nvPr>
            <p:ph type="title"/>
          </p:nvPr>
        </p:nvSpPr>
        <p:spPr>
          <a:xfrm>
            <a:off x="503522" y="467165"/>
            <a:ext cx="9252154" cy="1223983"/>
          </a:xfrm>
        </p:spPr>
        <p:txBody>
          <a:bodyPr>
            <a:normAutofit/>
          </a:bodyPr>
          <a:lstStyle/>
          <a:p>
            <a:r>
              <a:rPr lang="en-GB" sz="4000" b="1" dirty="0"/>
              <a:t>Introduction: Ensuring Road Safety</a:t>
            </a:r>
            <a:endParaRPr lang="en-US" sz="4000" b="1" dirty="0"/>
          </a:p>
        </p:txBody>
      </p:sp>
      <p:sp>
        <p:nvSpPr>
          <p:cNvPr id="3" name="Content Placeholder 2">
            <a:extLst>
              <a:ext uri="{FF2B5EF4-FFF2-40B4-BE49-F238E27FC236}">
                <a16:creationId xmlns:a16="http://schemas.microsoft.com/office/drawing/2014/main" id="{FAD934E0-EC10-4CAC-855A-8D5949A2E625}"/>
              </a:ext>
            </a:extLst>
          </p:cNvPr>
          <p:cNvSpPr>
            <a:spLocks noGrp="1"/>
          </p:cNvSpPr>
          <p:nvPr>
            <p:ph idx="1"/>
          </p:nvPr>
        </p:nvSpPr>
        <p:spPr>
          <a:xfrm>
            <a:off x="579631" y="1399490"/>
            <a:ext cx="6420248" cy="5256949"/>
          </a:xfrm>
        </p:spPr>
        <p:txBody>
          <a:bodyPr>
            <a:noAutofit/>
          </a:bodyPr>
          <a:lstStyle/>
          <a:p>
            <a:pPr marL="0" indent="0">
              <a:lnSpc>
                <a:spcPct val="90000"/>
              </a:lnSpc>
              <a:buNone/>
            </a:pPr>
            <a:r>
              <a:rPr lang="en-US" sz="1400" b="1" u="sng" dirty="0">
                <a:latin typeface="Century Gothic (Body)"/>
              </a:rPr>
              <a:t>Motivation: </a:t>
            </a:r>
          </a:p>
          <a:p>
            <a:pPr>
              <a:lnSpc>
                <a:spcPct val="90000"/>
              </a:lnSpc>
            </a:pPr>
            <a:r>
              <a:rPr lang="en-US" sz="1400" dirty="0">
                <a:latin typeface="Century Gothic (Body)"/>
              </a:rPr>
              <a:t>Distractions while driving are among the major causes of accidents in all parts of the world.  </a:t>
            </a:r>
          </a:p>
          <a:p>
            <a:pPr>
              <a:lnSpc>
                <a:spcPct val="90000"/>
              </a:lnSpc>
            </a:pPr>
            <a:r>
              <a:rPr lang="en-US" sz="1400" dirty="0">
                <a:latin typeface="Century Gothic (Body)"/>
              </a:rPr>
              <a:t>Conventional approaches for monitoring of distracted behaviors do not allow for timely and precise identification of the behaviors.  </a:t>
            </a:r>
          </a:p>
          <a:p>
            <a:pPr marL="0" indent="0">
              <a:lnSpc>
                <a:spcPct val="90000"/>
              </a:lnSpc>
              <a:buNone/>
            </a:pPr>
            <a:endParaRPr lang="en-US" sz="1400" dirty="0">
              <a:latin typeface="Century Gothic (Body)"/>
            </a:endParaRPr>
          </a:p>
          <a:p>
            <a:pPr marL="0" indent="0">
              <a:lnSpc>
                <a:spcPct val="90000"/>
              </a:lnSpc>
              <a:buNone/>
            </a:pPr>
            <a:r>
              <a:rPr lang="en-US" sz="1400" b="1" u="sng" dirty="0">
                <a:latin typeface="Century Gothic (Body)"/>
              </a:rPr>
              <a:t>Proposed Solution:  </a:t>
            </a:r>
          </a:p>
          <a:p>
            <a:pPr>
              <a:lnSpc>
                <a:spcPct val="90000"/>
              </a:lnSpc>
            </a:pPr>
            <a:r>
              <a:rPr lang="en-US" sz="1400" dirty="0">
                <a:latin typeface="Century Gothic (Body)"/>
              </a:rPr>
              <a:t>The proposed YOLO-Haar Cascade EfficientNet has a high detection rate and low latency.  </a:t>
            </a:r>
          </a:p>
          <a:p>
            <a:pPr>
              <a:lnSpc>
                <a:spcPct val="90000"/>
              </a:lnSpc>
            </a:pPr>
            <a:r>
              <a:rPr lang="en-US" sz="1400" dirty="0">
                <a:latin typeface="Century Gothic (Body)"/>
              </a:rPr>
              <a:t>To ensure that the system can efficiently run on low-power devices such as Raspberry Pi, the system is inexpensive and feasible for implementation.  </a:t>
            </a:r>
          </a:p>
          <a:p>
            <a:pPr marL="0" indent="0">
              <a:lnSpc>
                <a:spcPct val="90000"/>
              </a:lnSpc>
              <a:buNone/>
            </a:pPr>
            <a:endParaRPr lang="en-US" sz="1400" dirty="0">
              <a:latin typeface="Century Gothic (Body)"/>
            </a:endParaRPr>
          </a:p>
          <a:p>
            <a:pPr marL="0" indent="0">
              <a:lnSpc>
                <a:spcPct val="90000"/>
              </a:lnSpc>
              <a:buNone/>
            </a:pPr>
            <a:r>
              <a:rPr lang="en-US" sz="1400" b="1" u="sng" dirty="0">
                <a:latin typeface="Century Gothic (Body)"/>
              </a:rPr>
              <a:t>Key Features: </a:t>
            </a:r>
            <a:r>
              <a:rPr lang="en-US" sz="1400" dirty="0">
                <a:latin typeface="Century Gothic (Body)"/>
              </a:rPr>
              <a:t>Real time face and emotion recognition with a low computational complexity &amp; also Improved stability to work under different conditions including low light and occlusion.  </a:t>
            </a:r>
          </a:p>
          <a:p>
            <a:pPr marL="0" indent="0">
              <a:lnSpc>
                <a:spcPct val="90000"/>
              </a:lnSpc>
              <a:buNone/>
            </a:pPr>
            <a:endParaRPr lang="en-US" sz="1400" dirty="0">
              <a:latin typeface="Century Gothic (Body)"/>
            </a:endParaRPr>
          </a:p>
          <a:p>
            <a:pPr marL="0" indent="0">
              <a:lnSpc>
                <a:spcPct val="90000"/>
              </a:lnSpc>
              <a:buNone/>
            </a:pPr>
            <a:r>
              <a:rPr lang="en-US" sz="1400" b="1" u="sng" dirty="0">
                <a:latin typeface="Century Gothic (Body)"/>
              </a:rPr>
              <a:t>Expected Impact: </a:t>
            </a:r>
            <a:r>
              <a:rPr lang="en-US" sz="1400" dirty="0">
                <a:latin typeface="Century Gothic (Body)"/>
              </a:rPr>
              <a:t>A proposal towards minimizing the occurrence of road accidents through identification and combating of distracted driving behaviors. </a:t>
            </a:r>
            <a:endParaRPr lang="en-GB" sz="1400" dirty="0">
              <a:latin typeface="Century Gothic (Body)"/>
            </a:endParaRPr>
          </a:p>
        </p:txBody>
      </p:sp>
      <p:pic>
        <p:nvPicPr>
          <p:cNvPr id="4" name="Picture 2" descr="Block diagram representation of the driver fatigue monitoring system A person's level of fatigue can be determined by his eyelid movement. In order to analyze a person's eyelid-movement, eye detection and tracking are necessary. The approaches detecting eyes based on active IR illumination utilize the special red-eye effect. It's a simple and effective approach for pupil detection based on differential infrared lighting scheme. The IR-illuminator used in this system is as show in Figure 2. ">
            <a:hlinkClick r:id="rId3"/>
            <a:extLst>
              <a:ext uri="{FF2B5EF4-FFF2-40B4-BE49-F238E27FC236}">
                <a16:creationId xmlns:a16="http://schemas.microsoft.com/office/drawing/2014/main" id="{AB26A2D4-7EA5-D107-CFBC-89CFBE7E8BD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62989" y="1950720"/>
            <a:ext cx="4585374" cy="3054032"/>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95A35B-FA8D-42D5-4BA5-FC3CC9BEF30D}"/>
              </a:ext>
            </a:extLst>
          </p:cNvPr>
          <p:cNvSpPr txBox="1"/>
          <p:nvPr/>
        </p:nvSpPr>
        <p:spPr>
          <a:xfrm>
            <a:off x="7815799" y="5110435"/>
            <a:ext cx="4376201" cy="307777"/>
          </a:xfrm>
          <a:prstGeom prst="rect">
            <a:avLst/>
          </a:prstGeom>
          <a:noFill/>
        </p:spPr>
        <p:txBody>
          <a:bodyPr wrap="square" rtlCol="0">
            <a:spAutoFit/>
          </a:bodyPr>
          <a:lstStyle/>
          <a:p>
            <a:pPr algn="ctr"/>
            <a:r>
              <a:rPr lang="en-US" sz="1400" dirty="0">
                <a:effectLst/>
                <a:latin typeface="Century Gothic (Body)"/>
                <a:ea typeface="Times New Roman" panose="02020603050405020304" pitchFamily="18" charset="0"/>
              </a:rPr>
              <a:t>Expected Syste</a:t>
            </a:r>
            <a:r>
              <a:rPr lang="en-US" sz="1400" dirty="0">
                <a:latin typeface="Century Gothic (Body)"/>
                <a:ea typeface="Times New Roman" panose="02020603050405020304" pitchFamily="18" charset="0"/>
              </a:rPr>
              <a:t>m working Model</a:t>
            </a:r>
            <a:endParaRPr lang="en-GB" sz="1400" dirty="0">
              <a:latin typeface="Century Gothic (Body)"/>
            </a:endParaRPr>
          </a:p>
        </p:txBody>
      </p:sp>
    </p:spTree>
    <p:extLst>
      <p:ext uri="{BB962C8B-B14F-4D97-AF65-F5344CB8AC3E}">
        <p14:creationId xmlns:p14="http://schemas.microsoft.com/office/powerpoint/2010/main" val="98511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5358-DB9F-4B23-8015-D62A8EC5F3CC}"/>
              </a:ext>
            </a:extLst>
          </p:cNvPr>
          <p:cNvSpPr>
            <a:spLocks noGrp="1"/>
          </p:cNvSpPr>
          <p:nvPr>
            <p:ph type="title"/>
          </p:nvPr>
        </p:nvSpPr>
        <p:spPr>
          <a:xfrm>
            <a:off x="85626" y="78658"/>
            <a:ext cx="11130116" cy="1002890"/>
          </a:xfrm>
        </p:spPr>
        <p:txBody>
          <a:bodyPr/>
          <a:lstStyle/>
          <a:p>
            <a:r>
              <a:rPr lang="en-US" sz="4000" b="1" dirty="0"/>
              <a:t>Summary of Researched Literature Survey</a:t>
            </a:r>
            <a:endParaRPr lang="en-GB" sz="4000" b="1" dirty="0"/>
          </a:p>
        </p:txBody>
      </p:sp>
      <p:graphicFrame>
        <p:nvGraphicFramePr>
          <p:cNvPr id="4" name="Table 4">
            <a:extLst>
              <a:ext uri="{FF2B5EF4-FFF2-40B4-BE49-F238E27FC236}">
                <a16:creationId xmlns:a16="http://schemas.microsoft.com/office/drawing/2014/main" id="{86A7125C-A476-40B1-A9AD-5C7E85A60047}"/>
              </a:ext>
            </a:extLst>
          </p:cNvPr>
          <p:cNvGraphicFramePr>
            <a:graphicFrameLocks noGrp="1"/>
          </p:cNvGraphicFramePr>
          <p:nvPr>
            <p:ph idx="1"/>
            <p:extLst>
              <p:ext uri="{D42A27DB-BD31-4B8C-83A1-F6EECF244321}">
                <p14:modId xmlns:p14="http://schemas.microsoft.com/office/powerpoint/2010/main" val="3780653672"/>
              </p:ext>
            </p:extLst>
          </p:nvPr>
        </p:nvGraphicFramePr>
        <p:xfrm>
          <a:off x="85626" y="869246"/>
          <a:ext cx="11843767" cy="5958274"/>
        </p:xfrm>
        <a:graphic>
          <a:graphicData uri="http://schemas.openxmlformats.org/drawingml/2006/table">
            <a:tbl>
              <a:tblPr firstRow="1" bandRow="1">
                <a:tableStyleId>{00A15C55-8517-42AA-B614-E9B94910E393}</a:tableStyleId>
              </a:tblPr>
              <a:tblGrid>
                <a:gridCol w="3326092">
                  <a:extLst>
                    <a:ext uri="{9D8B030D-6E8A-4147-A177-3AD203B41FA5}">
                      <a16:colId xmlns:a16="http://schemas.microsoft.com/office/drawing/2014/main" val="3181534288"/>
                    </a:ext>
                  </a:extLst>
                </a:gridCol>
                <a:gridCol w="2950590">
                  <a:extLst>
                    <a:ext uri="{9D8B030D-6E8A-4147-A177-3AD203B41FA5}">
                      <a16:colId xmlns:a16="http://schemas.microsoft.com/office/drawing/2014/main" val="1928371426"/>
                    </a:ext>
                  </a:extLst>
                </a:gridCol>
                <a:gridCol w="2498103">
                  <a:extLst>
                    <a:ext uri="{9D8B030D-6E8A-4147-A177-3AD203B41FA5}">
                      <a16:colId xmlns:a16="http://schemas.microsoft.com/office/drawing/2014/main" val="404522478"/>
                    </a:ext>
                  </a:extLst>
                </a:gridCol>
                <a:gridCol w="3068982">
                  <a:extLst>
                    <a:ext uri="{9D8B030D-6E8A-4147-A177-3AD203B41FA5}">
                      <a16:colId xmlns:a16="http://schemas.microsoft.com/office/drawing/2014/main" val="2383036622"/>
                    </a:ext>
                  </a:extLst>
                </a:gridCol>
              </a:tblGrid>
              <a:tr h="151657">
                <a:tc>
                  <a:txBody>
                    <a:bodyPr/>
                    <a:lstStyle/>
                    <a:p>
                      <a:r>
                        <a:rPr lang="en-GB" sz="3000" b="1" dirty="0">
                          <a:latin typeface="Century Gothic (Body)"/>
                        </a:rPr>
                        <a:t>Study Title</a:t>
                      </a:r>
                      <a:endParaRPr lang="en-GB" sz="3000" dirty="0">
                        <a:latin typeface="Century Gothic (Body)"/>
                      </a:endParaRPr>
                    </a:p>
                  </a:txBody>
                  <a:tcPr anchor="ctr"/>
                </a:tc>
                <a:tc>
                  <a:txBody>
                    <a:bodyPr/>
                    <a:lstStyle/>
                    <a:p>
                      <a:r>
                        <a:rPr lang="en-GB" sz="3000" dirty="0">
                          <a:latin typeface="Century Gothic (Body)"/>
                        </a:rPr>
                        <a:t>Focus</a:t>
                      </a:r>
                    </a:p>
                  </a:txBody>
                  <a:tcPr/>
                </a:tc>
                <a:tc>
                  <a:txBody>
                    <a:bodyPr/>
                    <a:lstStyle/>
                    <a:p>
                      <a:r>
                        <a:rPr lang="en-GB" sz="3000" dirty="0">
                          <a:latin typeface="Century Gothic (Body)"/>
                        </a:rPr>
                        <a:t>Key Strengths</a:t>
                      </a:r>
                    </a:p>
                  </a:txBody>
                  <a:tcPr/>
                </a:tc>
                <a:tc>
                  <a:txBody>
                    <a:bodyPr/>
                    <a:lstStyle/>
                    <a:p>
                      <a:r>
                        <a:rPr lang="en-GB" sz="3000" dirty="0">
                          <a:latin typeface="Century Gothic (Body)"/>
                        </a:rPr>
                        <a:t>Limitations</a:t>
                      </a:r>
                    </a:p>
                  </a:txBody>
                  <a:tcPr/>
                </a:tc>
                <a:extLst>
                  <a:ext uri="{0D108BD9-81ED-4DB2-BD59-A6C34878D82A}">
                    <a16:rowId xmlns:a16="http://schemas.microsoft.com/office/drawing/2014/main" val="3033547133"/>
                  </a:ext>
                </a:extLst>
              </a:tr>
              <a:tr h="952217">
                <a:tc>
                  <a:txBody>
                    <a:bodyPr/>
                    <a:lstStyle/>
                    <a:p>
                      <a:pPr marL="0" algn="l" defTabSz="457200" rtl="0" eaLnBrk="1" latinLnBrk="0" hangingPunct="1"/>
                      <a:r>
                        <a:rPr lang="en-US" sz="1400" b="1" u="none" kern="1200" dirty="0">
                          <a:solidFill>
                            <a:schemeClr val="dk1"/>
                          </a:solidFill>
                          <a:latin typeface="Century Gothic (Body)"/>
                          <a:ea typeface="+mn-ea"/>
                          <a:cs typeface="Arial" panose="020B0604020202020204" pitchFamily="34" charset="0"/>
                        </a:rPr>
                        <a:t>Atas, K. and Vural, R.A. (2021) "Detection of Driver Distraction using YOLOv5 Network"</a:t>
                      </a:r>
                      <a:endParaRPr lang="en-GB" sz="1400" b="1" u="none" kern="1200" dirty="0">
                        <a:solidFill>
                          <a:schemeClr val="dk1"/>
                        </a:solidFill>
                        <a:latin typeface="Century Gothic (Body)"/>
                        <a:ea typeface="+mn-ea"/>
                        <a:cs typeface="Arial" panose="020B0604020202020204" pitchFamily="34" charset="0"/>
                      </a:endParaRPr>
                    </a:p>
                  </a:txBody>
                  <a:tcPr/>
                </a:tc>
                <a:tc>
                  <a:txBody>
                    <a:bodyPr/>
                    <a:lstStyle/>
                    <a:p>
                      <a:r>
                        <a:rPr lang="en-US" sz="1400" dirty="0">
                          <a:latin typeface="Century Gothic (Body)"/>
                          <a:cs typeface="Arial" panose="020B0604020202020204" pitchFamily="34" charset="0"/>
                        </a:rPr>
                        <a:t>Uses YOLOv5 for real time driver diction in detecting whether the driver is distracted.</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Quick identification with high values of usability in real-time conditions.</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Challenges to be faced in low light conditions and occlusions.</a:t>
                      </a:r>
                      <a:endParaRPr lang="en-GB" sz="1400" dirty="0">
                        <a:latin typeface="Century Gothic (Body)"/>
                        <a:cs typeface="Arial" panose="020B0604020202020204" pitchFamily="34" charset="0"/>
                      </a:endParaRPr>
                    </a:p>
                  </a:txBody>
                  <a:tcPr/>
                </a:tc>
                <a:extLst>
                  <a:ext uri="{0D108BD9-81ED-4DB2-BD59-A6C34878D82A}">
                    <a16:rowId xmlns:a16="http://schemas.microsoft.com/office/drawing/2014/main" val="1796778066"/>
                  </a:ext>
                </a:extLst>
              </a:tr>
              <a:tr h="749058">
                <a:tc>
                  <a:txBody>
                    <a:bodyPr/>
                    <a:lstStyle/>
                    <a:p>
                      <a:r>
                        <a:rPr lang="en-GB" sz="1400" b="1" u="none" dirty="0">
                          <a:latin typeface="Century Gothic (Body)"/>
                          <a:cs typeface="Arial" panose="020B0604020202020204" pitchFamily="34" charset="0"/>
                        </a:rPr>
                        <a:t>Fang, Z. et al. (2022) "Driver Distraction Behavior Detection using Vision Transformers"</a:t>
                      </a:r>
                    </a:p>
                  </a:txBody>
                  <a:tcPr/>
                </a:tc>
                <a:tc>
                  <a:txBody>
                    <a:bodyPr/>
                    <a:lstStyle/>
                    <a:p>
                      <a:r>
                        <a:rPr lang="en-US" sz="1400" dirty="0">
                          <a:latin typeface="Century Gothic (Body)"/>
                          <a:cs typeface="Arial" panose="020B0604020202020204" pitchFamily="34" charset="0"/>
                        </a:rPr>
                        <a:t>Proposes transformer-based models for the task of distraction identification with transfer learning techniques.	</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Capable of working with multimodal data; produces high accuracy even with small amount of data.</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A large number of computations needed; does not work well with new scenarios.</a:t>
                      </a:r>
                      <a:endParaRPr lang="en-GB" sz="1400" dirty="0">
                        <a:latin typeface="Century Gothic (Body)"/>
                        <a:cs typeface="Arial" panose="020B0604020202020204" pitchFamily="34" charset="0"/>
                      </a:endParaRPr>
                    </a:p>
                  </a:txBody>
                  <a:tcPr/>
                </a:tc>
                <a:extLst>
                  <a:ext uri="{0D108BD9-81ED-4DB2-BD59-A6C34878D82A}">
                    <a16:rowId xmlns:a16="http://schemas.microsoft.com/office/drawing/2014/main" val="214944574"/>
                  </a:ext>
                </a:extLst>
              </a:tr>
              <a:tr h="952217">
                <a:tc>
                  <a:txBody>
                    <a:bodyPr/>
                    <a:lstStyle/>
                    <a:p>
                      <a:r>
                        <a:rPr lang="en-US" sz="1400" b="1" u="none" dirty="0">
                          <a:latin typeface="Century Gothic (Body)"/>
                          <a:cs typeface="Arial" panose="020B0604020202020204" pitchFamily="34" charset="0"/>
                        </a:rPr>
                        <a:t>Huang, T. and Fu, R. (2022) "Driver Distraction Detection Based on Focus of Attention"</a:t>
                      </a:r>
                      <a:endParaRPr lang="en-GB" sz="1400" b="1" u="none"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Based on the gaze and behavioral data, it focuses on the real driver’s attention.	</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This allows for better accuracy and includes driver specific behaviors.</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The Model has been tested in only a few different environments; the latter relies on specific sensors.</a:t>
                      </a:r>
                      <a:endParaRPr lang="en-GB" sz="1400" dirty="0">
                        <a:latin typeface="Century Gothic (Body)"/>
                        <a:cs typeface="Arial" panose="020B0604020202020204" pitchFamily="34" charset="0"/>
                      </a:endParaRPr>
                    </a:p>
                  </a:txBody>
                  <a:tcPr/>
                </a:tc>
                <a:extLst>
                  <a:ext uri="{0D108BD9-81ED-4DB2-BD59-A6C34878D82A}">
                    <a16:rowId xmlns:a16="http://schemas.microsoft.com/office/drawing/2014/main" val="3069778102"/>
                  </a:ext>
                </a:extLst>
              </a:tr>
              <a:tr h="814988">
                <a:tc>
                  <a:txBody>
                    <a:bodyPr/>
                    <a:lstStyle/>
                    <a:p>
                      <a:r>
                        <a:rPr lang="en-US" sz="1400" b="1" u="none" dirty="0">
                          <a:latin typeface="Century Gothic (Body)"/>
                          <a:cs typeface="Arial" panose="020B0604020202020204" pitchFamily="34" charset="0"/>
                        </a:rPr>
                        <a:t>Michelaraki, E. et al. (2023) "Real-Time Monitoring of Driver Distraction"</a:t>
                      </a:r>
                      <a:endParaRPr lang="en-GB" sz="1400" b="1" u="none"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Proposes a real-time distraction monitoring model that is implemented with advanced methods.	</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Real time application which uses the resources optimally.	</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More work needs to be done regarding the applicability of the proposed approach on low-cost hardware for scalability.</a:t>
                      </a:r>
                      <a:endParaRPr lang="en-GB" sz="1400" dirty="0">
                        <a:latin typeface="Century Gothic (Body)"/>
                        <a:cs typeface="Arial" panose="020B0604020202020204" pitchFamily="34" charset="0"/>
                      </a:endParaRPr>
                    </a:p>
                  </a:txBody>
                  <a:tcPr/>
                </a:tc>
                <a:extLst>
                  <a:ext uri="{0D108BD9-81ED-4DB2-BD59-A6C34878D82A}">
                    <a16:rowId xmlns:a16="http://schemas.microsoft.com/office/drawing/2014/main" val="3085109212"/>
                  </a:ext>
                </a:extLst>
              </a:tr>
              <a:tr h="737201">
                <a:tc>
                  <a:txBody>
                    <a:bodyPr/>
                    <a:lstStyle/>
                    <a:p>
                      <a:r>
                        <a:rPr lang="en-US" sz="1400" b="1" u="none" dirty="0">
                          <a:latin typeface="Century Gothic (Body)"/>
                          <a:cs typeface="Arial" panose="020B0604020202020204" pitchFamily="34" charset="0"/>
                        </a:rPr>
                        <a:t>Demir, B. et al. (2024) "Exploring the Behavior Change Wheel for Driver Distraction"</a:t>
                      </a:r>
                      <a:endParaRPr lang="en-GB" sz="1400" b="1" u="none"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The role of cognitive theories in the context of behavioral framework to explain phone related distracters.</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Tackles the cause of the problem that is bad behavior that leads to distraction.</a:t>
                      </a:r>
                      <a:endParaRPr lang="en-GB" sz="1400" dirty="0">
                        <a:latin typeface="Century Gothic (Body)"/>
                        <a:cs typeface="Arial" panose="020B0604020202020204" pitchFamily="34" charset="0"/>
                      </a:endParaRPr>
                    </a:p>
                  </a:txBody>
                  <a:tcPr/>
                </a:tc>
                <a:tc>
                  <a:txBody>
                    <a:bodyPr/>
                    <a:lstStyle/>
                    <a:p>
                      <a:r>
                        <a:rPr lang="en-US" sz="1400" dirty="0">
                          <a:latin typeface="Century Gothic (Body)"/>
                          <a:cs typeface="Arial" panose="020B0604020202020204" pitchFamily="34" charset="0"/>
                        </a:rPr>
                        <a:t>Behavioral methods entail interactions with technical systems that are not easy to manage.</a:t>
                      </a:r>
                      <a:endParaRPr lang="en-GB" sz="1400" dirty="0">
                        <a:latin typeface="Century Gothic (Body)"/>
                        <a:cs typeface="Arial" panose="020B0604020202020204" pitchFamily="34" charset="0"/>
                      </a:endParaRPr>
                    </a:p>
                  </a:txBody>
                  <a:tcPr/>
                </a:tc>
                <a:extLst>
                  <a:ext uri="{0D108BD9-81ED-4DB2-BD59-A6C34878D82A}">
                    <a16:rowId xmlns:a16="http://schemas.microsoft.com/office/drawing/2014/main" val="1229480966"/>
                  </a:ext>
                </a:extLst>
              </a:tr>
            </a:tbl>
          </a:graphicData>
        </a:graphic>
      </p:graphicFrame>
    </p:spTree>
    <p:extLst>
      <p:ext uri="{BB962C8B-B14F-4D97-AF65-F5344CB8AC3E}">
        <p14:creationId xmlns:p14="http://schemas.microsoft.com/office/powerpoint/2010/main" val="366282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07534-CB22-56E5-B755-B54F1A429C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B1CD9-CC2F-B7B3-A4A5-9420FFE5D03D}"/>
              </a:ext>
            </a:extLst>
          </p:cNvPr>
          <p:cNvSpPr>
            <a:spLocks noGrp="1"/>
          </p:cNvSpPr>
          <p:nvPr>
            <p:ph type="title"/>
          </p:nvPr>
        </p:nvSpPr>
        <p:spPr>
          <a:xfrm>
            <a:off x="179901" y="185676"/>
            <a:ext cx="9404723" cy="972959"/>
          </a:xfrm>
        </p:spPr>
        <p:txBody>
          <a:bodyPr/>
          <a:lstStyle/>
          <a:p>
            <a:r>
              <a:rPr lang="en-US" sz="4000" b="1" dirty="0"/>
              <a:t>System Design and Workflow</a:t>
            </a:r>
          </a:p>
        </p:txBody>
      </p:sp>
      <p:sp>
        <p:nvSpPr>
          <p:cNvPr id="3" name="Content Placeholder 2">
            <a:extLst>
              <a:ext uri="{FF2B5EF4-FFF2-40B4-BE49-F238E27FC236}">
                <a16:creationId xmlns:a16="http://schemas.microsoft.com/office/drawing/2014/main" id="{85C6DC07-2881-3F40-E644-1D5200A0B0B8}"/>
              </a:ext>
            </a:extLst>
          </p:cNvPr>
          <p:cNvSpPr>
            <a:spLocks noGrp="1"/>
          </p:cNvSpPr>
          <p:nvPr>
            <p:ph idx="1"/>
          </p:nvPr>
        </p:nvSpPr>
        <p:spPr>
          <a:xfrm>
            <a:off x="379427" y="1594390"/>
            <a:ext cx="6742734" cy="3841210"/>
          </a:xfrm>
        </p:spPr>
        <p:txBody>
          <a:bodyPr>
            <a:normAutofit/>
          </a:bodyPr>
          <a:lstStyle/>
          <a:p>
            <a:r>
              <a:rPr lang="en-US" sz="1400" dirty="0">
                <a:latin typeface="Century Gothic (Body)"/>
              </a:rPr>
              <a:t>Applied YOLO and Haar Cascade for the detection of face in any condition.</a:t>
            </a:r>
          </a:p>
          <a:p>
            <a:r>
              <a:rPr lang="en-US" sz="1400" dirty="0">
                <a:latin typeface="Century Gothic (Body)"/>
              </a:rPr>
              <a:t>To achieve an accurate emotion classification, the proposed model has incorporated EfficientNet.</a:t>
            </a:r>
          </a:p>
          <a:p>
            <a:pPr marL="0" indent="0">
              <a:buNone/>
            </a:pPr>
            <a:r>
              <a:rPr lang="en-US" sz="1400" b="1" dirty="0">
                <a:latin typeface="Century Gothic (Body)"/>
              </a:rPr>
              <a:t>Workflow includes:</a:t>
            </a:r>
          </a:p>
          <a:p>
            <a:r>
              <a:rPr lang="en-US" sz="1400" dirty="0">
                <a:latin typeface="Century Gothic (Body)"/>
              </a:rPr>
              <a:t>Video Streaming of the real time feed through PiCamera.</a:t>
            </a:r>
          </a:p>
          <a:p>
            <a:r>
              <a:rPr lang="en-US" sz="1400" dirty="0">
                <a:latin typeface="Century Gothic (Body)"/>
              </a:rPr>
              <a:t>Face detection was done with the help of YOLO and Haar Cascade.</a:t>
            </a:r>
          </a:p>
          <a:p>
            <a:r>
              <a:rPr lang="en-US" sz="1400" dirty="0">
                <a:latin typeface="Century Gothic (Body)"/>
              </a:rPr>
              <a:t>EfficientNet for the task of emotion recognition.</a:t>
            </a:r>
          </a:p>
          <a:p>
            <a:r>
              <a:rPr lang="en-US" sz="1400" dirty="0">
                <a:latin typeface="Century Gothic (Body)"/>
              </a:rPr>
              <a:t>Real time overlay and recording.</a:t>
            </a:r>
          </a:p>
          <a:p>
            <a:r>
              <a:rPr lang="en-US" sz="1400" dirty="0">
                <a:latin typeface="Century Gothic (Body)"/>
              </a:rPr>
              <a:t>Designed and deploying on Raspberry Pi for real world use.</a:t>
            </a:r>
          </a:p>
        </p:txBody>
      </p:sp>
      <p:pic>
        <p:nvPicPr>
          <p:cNvPr id="4" name="Picture 3" descr="A diagram of a data collection&#10;&#10;Description automatically generated">
            <a:extLst>
              <a:ext uri="{FF2B5EF4-FFF2-40B4-BE49-F238E27FC236}">
                <a16:creationId xmlns:a16="http://schemas.microsoft.com/office/drawing/2014/main" id="{905D3CA0-CE4B-5FA2-A0D1-DA799731E4EA}"/>
              </a:ext>
            </a:extLst>
          </p:cNvPr>
          <p:cNvPicPr>
            <a:picLocks noChangeAspect="1"/>
          </p:cNvPicPr>
          <p:nvPr/>
        </p:nvPicPr>
        <p:blipFill rotWithShape="1">
          <a:blip r:embed="rId3">
            <a:extLst>
              <a:ext uri="{28A0092B-C50C-407E-A947-70E740481C1C}">
                <a14:useLocalDpi xmlns:a14="http://schemas.microsoft.com/office/drawing/2010/main" val="0"/>
              </a:ext>
            </a:extLst>
          </a:blip>
          <a:srcRect r="11755" b="6997"/>
          <a:stretch/>
        </p:blipFill>
        <p:spPr bwMode="auto">
          <a:xfrm>
            <a:off x="7806813" y="1158635"/>
            <a:ext cx="4205286" cy="5173339"/>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7905A38-2DE4-8052-E817-AE47A1F1069F}"/>
              </a:ext>
            </a:extLst>
          </p:cNvPr>
          <p:cNvSpPr txBox="1"/>
          <p:nvPr/>
        </p:nvSpPr>
        <p:spPr>
          <a:xfrm>
            <a:off x="7946416" y="6405282"/>
            <a:ext cx="4376201" cy="307777"/>
          </a:xfrm>
          <a:prstGeom prst="rect">
            <a:avLst/>
          </a:prstGeom>
          <a:noFill/>
        </p:spPr>
        <p:txBody>
          <a:bodyPr wrap="square" rtlCol="0">
            <a:spAutoFit/>
          </a:bodyPr>
          <a:lstStyle/>
          <a:p>
            <a:pPr algn="ctr"/>
            <a:r>
              <a:rPr lang="en-US" sz="1400" dirty="0">
                <a:effectLst/>
                <a:latin typeface="Century Gothic (Body)"/>
                <a:ea typeface="Times New Roman" panose="02020603050405020304" pitchFamily="18" charset="0"/>
              </a:rPr>
              <a:t>Syste</a:t>
            </a:r>
            <a:r>
              <a:rPr lang="en-US" sz="1400" dirty="0">
                <a:latin typeface="Century Gothic (Body)"/>
                <a:ea typeface="Times New Roman" panose="02020603050405020304" pitchFamily="18" charset="0"/>
              </a:rPr>
              <a:t>m Architecture</a:t>
            </a:r>
            <a:endParaRPr lang="en-GB" sz="1400" dirty="0">
              <a:latin typeface="Century Gothic (Body)"/>
            </a:endParaRPr>
          </a:p>
        </p:txBody>
      </p:sp>
    </p:spTree>
    <p:extLst>
      <p:ext uri="{BB962C8B-B14F-4D97-AF65-F5344CB8AC3E}">
        <p14:creationId xmlns:p14="http://schemas.microsoft.com/office/powerpoint/2010/main" val="411950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9228-0225-151A-22D3-AA910AB07031}"/>
              </a:ext>
            </a:extLst>
          </p:cNvPr>
          <p:cNvSpPr>
            <a:spLocks noGrp="1"/>
          </p:cNvSpPr>
          <p:nvPr>
            <p:ph type="title"/>
          </p:nvPr>
        </p:nvSpPr>
        <p:spPr>
          <a:xfrm>
            <a:off x="646111" y="452718"/>
            <a:ext cx="9404723" cy="1083851"/>
          </a:xfrm>
        </p:spPr>
        <p:txBody>
          <a:bodyPr/>
          <a:lstStyle/>
          <a:p>
            <a:r>
              <a:rPr lang="fr-FR" sz="4000" b="1" dirty="0"/>
              <a:t>Face Detection Techniques</a:t>
            </a:r>
          </a:p>
        </p:txBody>
      </p:sp>
      <p:sp>
        <p:nvSpPr>
          <p:cNvPr id="3" name="Content Placeholder 2">
            <a:extLst>
              <a:ext uri="{FF2B5EF4-FFF2-40B4-BE49-F238E27FC236}">
                <a16:creationId xmlns:a16="http://schemas.microsoft.com/office/drawing/2014/main" id="{52D7EFD9-4A14-4F0D-9321-5B0828625031}"/>
              </a:ext>
            </a:extLst>
          </p:cNvPr>
          <p:cNvSpPr>
            <a:spLocks noGrp="1"/>
          </p:cNvSpPr>
          <p:nvPr>
            <p:ph idx="1"/>
          </p:nvPr>
        </p:nvSpPr>
        <p:spPr>
          <a:xfrm>
            <a:off x="1104293" y="1536569"/>
            <a:ext cx="8946541" cy="4195481"/>
          </a:xfrm>
        </p:spPr>
        <p:txBody>
          <a:bodyPr>
            <a:normAutofit/>
          </a:bodyPr>
          <a:lstStyle/>
          <a:p>
            <a:r>
              <a:rPr lang="en-US" sz="1400" b="1" u="sng" dirty="0">
                <a:latin typeface="Century Gothic (Body)"/>
              </a:rPr>
              <a:t>YOLO (You Only Look Once):</a:t>
            </a:r>
          </a:p>
          <a:p>
            <a:pPr lvl="1">
              <a:buFont typeface="Arial" panose="020B0604020202020204" pitchFamily="34" charset="0"/>
              <a:buChar char="•"/>
            </a:pPr>
            <a:r>
              <a:rPr lang="en-US" sz="1400" dirty="0">
                <a:latin typeface="Century Gothic (Body)"/>
              </a:rPr>
              <a:t>Real time face detection with fast and reliable performance.</a:t>
            </a:r>
          </a:p>
          <a:p>
            <a:pPr lvl="1">
              <a:buFont typeface="Arial" panose="020B0604020202020204" pitchFamily="34" charset="0"/>
              <a:buChar char="•"/>
            </a:pPr>
            <a:r>
              <a:rPr lang="en-US" sz="1400" dirty="0">
                <a:latin typeface="Century Gothic (Body)"/>
              </a:rPr>
              <a:t>It doesn’t work well in low light conditions.</a:t>
            </a:r>
          </a:p>
          <a:p>
            <a:pPr lvl="1">
              <a:buFont typeface="Arial" panose="020B0604020202020204" pitchFamily="34" charset="0"/>
              <a:buChar char="•"/>
            </a:pPr>
            <a:r>
              <a:rPr lang="en-US" sz="1400" dirty="0">
                <a:latin typeface="Century Gothic (Body)"/>
              </a:rPr>
              <a:t>Specifically, (iii) limitations in low light conditions and occlusions.</a:t>
            </a:r>
          </a:p>
          <a:p>
            <a:pPr marL="457200" lvl="1" indent="0">
              <a:buNone/>
            </a:pPr>
            <a:endParaRPr lang="en-US" sz="1400" dirty="0">
              <a:latin typeface="Century Gothic (Body)"/>
            </a:endParaRPr>
          </a:p>
          <a:p>
            <a:r>
              <a:rPr lang="en-US" sz="1400" b="1" u="sng" dirty="0">
                <a:latin typeface="Century Gothic (Body)"/>
              </a:rPr>
              <a:t>Haar Cascade:</a:t>
            </a:r>
          </a:p>
          <a:p>
            <a:pPr lvl="1">
              <a:buFont typeface="Arial" panose="020B0604020202020204" pitchFamily="34" charset="0"/>
              <a:buChar char="•"/>
            </a:pPr>
            <a:r>
              <a:rPr lang="en-US" sz="1400" dirty="0">
                <a:latin typeface="Century Gothic (Body)"/>
              </a:rPr>
              <a:t>Renders well in low light and in conditions where only part of the object is visible.</a:t>
            </a:r>
          </a:p>
          <a:p>
            <a:pPr lvl="1">
              <a:buFont typeface="Arial" panose="020B0604020202020204" pitchFamily="34" charset="0"/>
              <a:buChar char="•"/>
            </a:pPr>
            <a:r>
              <a:rPr lang="en-US" sz="1400" dirty="0">
                <a:latin typeface="Century Gothic (Body)"/>
              </a:rPr>
              <a:t>Yolov8 is used as a backup for YOLO in complex conditions.</a:t>
            </a:r>
          </a:p>
          <a:p>
            <a:pPr marL="0" indent="0">
              <a:buNone/>
            </a:pPr>
            <a:endParaRPr lang="en-US" sz="1400" b="1" dirty="0">
              <a:latin typeface="Century Gothic (Body)"/>
            </a:endParaRPr>
          </a:p>
          <a:p>
            <a:pPr marL="0" indent="0">
              <a:buNone/>
            </a:pPr>
            <a:r>
              <a:rPr lang="en-US" sz="1400" b="1" dirty="0">
                <a:latin typeface="Century Gothic (Body)"/>
              </a:rPr>
              <a:t>Combined Approach: </a:t>
            </a:r>
            <a:r>
              <a:rPr lang="en-US" sz="1400" dirty="0">
                <a:latin typeface="Century Gothic (Body)"/>
              </a:rPr>
              <a:t>Enhance the overall stability of the proposed hybrid system.</a:t>
            </a:r>
            <a:endParaRPr lang="en-GB" sz="1400" dirty="0">
              <a:latin typeface="Century Gothic (Body)"/>
            </a:endParaRPr>
          </a:p>
        </p:txBody>
      </p:sp>
    </p:spTree>
    <p:extLst>
      <p:ext uri="{BB962C8B-B14F-4D97-AF65-F5344CB8AC3E}">
        <p14:creationId xmlns:p14="http://schemas.microsoft.com/office/powerpoint/2010/main" val="296198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65E7D2F2-D905-9C02-2660-3EC2B005A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6E3AA-496D-2884-2905-245572106173}"/>
              </a:ext>
            </a:extLst>
          </p:cNvPr>
          <p:cNvSpPr>
            <a:spLocks noGrp="1"/>
          </p:cNvSpPr>
          <p:nvPr>
            <p:ph type="title"/>
          </p:nvPr>
        </p:nvSpPr>
        <p:spPr>
          <a:xfrm>
            <a:off x="481781" y="176135"/>
            <a:ext cx="10373031" cy="1223983"/>
          </a:xfrm>
        </p:spPr>
        <p:txBody>
          <a:bodyPr>
            <a:noAutofit/>
          </a:bodyPr>
          <a:lstStyle/>
          <a:p>
            <a:r>
              <a:rPr lang="en-GB" sz="4000" b="1" dirty="0"/>
              <a:t>Behaviour Detection with EfficientNet</a:t>
            </a:r>
            <a:endParaRPr lang="fr-FR" sz="4000" b="1" dirty="0"/>
          </a:p>
        </p:txBody>
      </p:sp>
      <p:sp>
        <p:nvSpPr>
          <p:cNvPr id="3" name="Content Placeholder 2">
            <a:extLst>
              <a:ext uri="{FF2B5EF4-FFF2-40B4-BE49-F238E27FC236}">
                <a16:creationId xmlns:a16="http://schemas.microsoft.com/office/drawing/2014/main" id="{EA20EEEB-B005-022A-DD22-46D90E5521C5}"/>
              </a:ext>
            </a:extLst>
          </p:cNvPr>
          <p:cNvSpPr>
            <a:spLocks noGrp="1"/>
          </p:cNvSpPr>
          <p:nvPr>
            <p:ph idx="1"/>
          </p:nvPr>
        </p:nvSpPr>
        <p:spPr>
          <a:xfrm>
            <a:off x="936598" y="1394302"/>
            <a:ext cx="4589131" cy="4163218"/>
          </a:xfrm>
        </p:spPr>
        <p:txBody>
          <a:bodyPr>
            <a:normAutofit/>
          </a:bodyPr>
          <a:lstStyle/>
          <a:p>
            <a:pPr>
              <a:lnSpc>
                <a:spcPct val="90000"/>
              </a:lnSpc>
            </a:pPr>
            <a:r>
              <a:rPr lang="en-US" sz="1400" dirty="0">
                <a:latin typeface="Century Gothic (Body)"/>
              </a:rPr>
              <a:t>The proposed system use EfficientNet pre-trained on the FER+ and the State Farm Distracted Driver dataset. </a:t>
            </a:r>
          </a:p>
          <a:p>
            <a:pPr marL="0" indent="0">
              <a:lnSpc>
                <a:spcPct val="90000"/>
              </a:lnSpc>
              <a:buNone/>
            </a:pPr>
            <a:endParaRPr lang="en-US" sz="1400" dirty="0">
              <a:latin typeface="Century Gothic (Body)"/>
            </a:endParaRPr>
          </a:p>
          <a:p>
            <a:pPr>
              <a:lnSpc>
                <a:spcPct val="90000"/>
              </a:lnSpc>
            </a:pPr>
            <a:r>
              <a:rPr lang="en-US" sz="1400" dirty="0">
                <a:latin typeface="Century Gothic (Body)"/>
              </a:rPr>
              <a:t>Accurate classification of distracted behaviors such as:  texting, talking on the phone, drinking, etc.      </a:t>
            </a:r>
          </a:p>
          <a:p>
            <a:pPr marL="0" indent="0">
              <a:lnSpc>
                <a:spcPct val="90000"/>
              </a:lnSpc>
              <a:buNone/>
            </a:pPr>
            <a:endParaRPr lang="en-US" sz="1400" dirty="0">
              <a:latin typeface="Century Gothic (Body)"/>
            </a:endParaRPr>
          </a:p>
          <a:p>
            <a:pPr>
              <a:lnSpc>
                <a:spcPct val="90000"/>
              </a:lnSpc>
            </a:pPr>
            <a:r>
              <a:rPr lang="en-US" sz="1400" dirty="0">
                <a:latin typeface="Century Gothic (Body)"/>
              </a:rPr>
              <a:t>The Model has been optimized for running on Raspberry Pi in real time.      </a:t>
            </a:r>
          </a:p>
          <a:p>
            <a:pPr marL="0" indent="0">
              <a:lnSpc>
                <a:spcPct val="90000"/>
              </a:lnSpc>
              <a:buNone/>
            </a:pPr>
            <a:endParaRPr lang="en-US" sz="1400" dirty="0">
              <a:latin typeface="Century Gothic (Body)"/>
            </a:endParaRPr>
          </a:p>
          <a:p>
            <a:pPr>
              <a:lnSpc>
                <a:spcPct val="90000"/>
              </a:lnSpc>
            </a:pPr>
            <a:r>
              <a:rPr lang="en-US" sz="1400" dirty="0">
                <a:latin typeface="Century Gothic (Body)"/>
              </a:rPr>
              <a:t>The classification worked with an achievement of 92% for accuracy.</a:t>
            </a:r>
            <a:endParaRPr lang="en-GB" sz="1400" dirty="0">
              <a:latin typeface="Century Gothic (Body)"/>
            </a:endParaRPr>
          </a:p>
        </p:txBody>
      </p:sp>
      <p:pic>
        <p:nvPicPr>
          <p:cNvPr id="8" name="Picture 7" descr="A screenshot of a graph&#10;&#10;Description automatically generated">
            <a:extLst>
              <a:ext uri="{FF2B5EF4-FFF2-40B4-BE49-F238E27FC236}">
                <a16:creationId xmlns:a16="http://schemas.microsoft.com/office/drawing/2014/main" id="{826A1992-0D55-5D37-5617-282E5219B0E7}"/>
              </a:ext>
            </a:extLst>
          </p:cNvPr>
          <p:cNvPicPr>
            <a:picLocks noChangeAspect="1"/>
          </p:cNvPicPr>
          <p:nvPr/>
        </p:nvPicPr>
        <p:blipFill>
          <a:blip r:embed="rId3"/>
          <a:stretch>
            <a:fillRect/>
          </a:stretch>
        </p:blipFill>
        <p:spPr>
          <a:xfrm>
            <a:off x="6417734" y="1255581"/>
            <a:ext cx="5292485" cy="4816161"/>
          </a:xfrm>
          <a:prstGeom prst="rect">
            <a:avLst/>
          </a:prstGeom>
          <a:effectLst>
            <a:outerShdw blurRad="50800" dist="38100" dir="5400000" algn="t" rotWithShape="0">
              <a:prstClr val="black">
                <a:alpha val="43000"/>
              </a:prstClr>
            </a:outerShdw>
          </a:effectLst>
        </p:spPr>
      </p:pic>
      <p:sp>
        <p:nvSpPr>
          <p:cNvPr id="9" name="TextBox 8">
            <a:extLst>
              <a:ext uri="{FF2B5EF4-FFF2-40B4-BE49-F238E27FC236}">
                <a16:creationId xmlns:a16="http://schemas.microsoft.com/office/drawing/2014/main" id="{AE65B793-BE75-778C-9E57-91E53C9B85E2}"/>
              </a:ext>
            </a:extLst>
          </p:cNvPr>
          <p:cNvSpPr txBox="1"/>
          <p:nvPr/>
        </p:nvSpPr>
        <p:spPr>
          <a:xfrm>
            <a:off x="7150002" y="6071742"/>
            <a:ext cx="4376201" cy="307777"/>
          </a:xfrm>
          <a:prstGeom prst="rect">
            <a:avLst/>
          </a:prstGeom>
          <a:noFill/>
        </p:spPr>
        <p:txBody>
          <a:bodyPr wrap="square" rtlCol="0">
            <a:spAutoFit/>
          </a:bodyPr>
          <a:lstStyle/>
          <a:p>
            <a:pPr algn="ctr"/>
            <a:r>
              <a:rPr lang="en-US" sz="1400" dirty="0"/>
              <a:t>Confusion Matrix </a:t>
            </a:r>
            <a:endParaRPr lang="en-GB" sz="1400" dirty="0"/>
          </a:p>
        </p:txBody>
      </p:sp>
    </p:spTree>
    <p:extLst>
      <p:ext uri="{BB962C8B-B14F-4D97-AF65-F5344CB8AC3E}">
        <p14:creationId xmlns:p14="http://schemas.microsoft.com/office/powerpoint/2010/main" val="356725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308FD-65BB-A06B-06C9-DD09F69E75BC}"/>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E"/>
          </a:p>
        </p:txBody>
      </p:sp>
      <p:pic>
        <p:nvPicPr>
          <p:cNvPr id="31" name="Picture 3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 useBgFill="1">
        <p:nvSpPr>
          <p:cNvPr id="37" name="Rectangle 36">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fractal&#10;&#10;Description automatically generated">
            <a:extLst>
              <a:ext uri="{FF2B5EF4-FFF2-40B4-BE49-F238E27FC236}">
                <a16:creationId xmlns:a16="http://schemas.microsoft.com/office/drawing/2014/main" id="{63996F59-1E3E-7864-CDA6-579FB70AABC2}"/>
              </a:ext>
            </a:extLst>
          </p:cNvPr>
          <p:cNvPicPr>
            <a:picLocks noChangeAspect="1"/>
          </p:cNvPicPr>
          <p:nvPr/>
        </p:nvPicPr>
        <p:blipFill>
          <a:blip r:embed="rId6">
            <a:alphaModFix amt="40000"/>
          </a:blip>
          <a:srcRect t="23450" r="9091" b="8368"/>
          <a:stretch/>
        </p:blipFill>
        <p:spPr>
          <a:xfrm>
            <a:off x="20" y="10"/>
            <a:ext cx="12191980" cy="6857990"/>
          </a:xfrm>
          <a:prstGeom prst="rect">
            <a:avLst/>
          </a:prstGeom>
        </p:spPr>
      </p:pic>
      <p:sp>
        <p:nvSpPr>
          <p:cNvPr id="2" name="Title 1">
            <a:extLst>
              <a:ext uri="{FF2B5EF4-FFF2-40B4-BE49-F238E27FC236}">
                <a16:creationId xmlns:a16="http://schemas.microsoft.com/office/drawing/2014/main" id="{44CECBF5-852E-9521-4884-42806DF942B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Implementation</a:t>
            </a:r>
          </a:p>
        </p:txBody>
      </p:sp>
      <p:sp>
        <p:nvSpPr>
          <p:cNvPr id="3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AE"/>
          </a:p>
        </p:txBody>
      </p:sp>
    </p:spTree>
    <p:extLst>
      <p:ext uri="{BB962C8B-B14F-4D97-AF65-F5344CB8AC3E}">
        <p14:creationId xmlns:p14="http://schemas.microsoft.com/office/powerpoint/2010/main" val="174126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E04C6439-2A93-047E-DF16-F6A993A85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72D37-46AD-F3F0-DC8B-1DA1BD7BC8D0}"/>
              </a:ext>
            </a:extLst>
          </p:cNvPr>
          <p:cNvSpPr>
            <a:spLocks noGrp="1"/>
          </p:cNvSpPr>
          <p:nvPr>
            <p:ph type="title"/>
          </p:nvPr>
        </p:nvSpPr>
        <p:spPr>
          <a:xfrm>
            <a:off x="481781" y="176135"/>
            <a:ext cx="10373031" cy="1223983"/>
          </a:xfrm>
        </p:spPr>
        <p:txBody>
          <a:bodyPr>
            <a:noAutofit/>
          </a:bodyPr>
          <a:lstStyle/>
          <a:p>
            <a:r>
              <a:rPr kumimoji="0" lang="en-US" sz="4000" b="1" i="0" u="none" strike="noStrike" kern="1200" cap="none" spc="0" normalizeH="0" baseline="0" noProof="0" dirty="0">
                <a:ln>
                  <a:noFill/>
                </a:ln>
                <a:solidFill>
                  <a:srgbClr val="DBEFF9"/>
                </a:solidFill>
                <a:effectLst/>
                <a:uLnTx/>
                <a:uFillTx/>
                <a:latin typeface="Century Gothic (Headings)"/>
              </a:rPr>
              <a:t>Implementation on Raspberry Pi</a:t>
            </a:r>
            <a:endParaRPr lang="fr-FR" sz="4000" b="1" dirty="0">
              <a:latin typeface="Century Gothic (Headings)"/>
            </a:endParaRPr>
          </a:p>
        </p:txBody>
      </p:sp>
      <p:sp>
        <p:nvSpPr>
          <p:cNvPr id="9" name="TextBox 8">
            <a:extLst>
              <a:ext uri="{FF2B5EF4-FFF2-40B4-BE49-F238E27FC236}">
                <a16:creationId xmlns:a16="http://schemas.microsoft.com/office/drawing/2014/main" id="{9D97B6C1-F347-92BF-3CB7-5A1645FBD0E1}"/>
              </a:ext>
            </a:extLst>
          </p:cNvPr>
          <p:cNvSpPr txBox="1"/>
          <p:nvPr/>
        </p:nvSpPr>
        <p:spPr>
          <a:xfrm>
            <a:off x="8071740" y="6266020"/>
            <a:ext cx="4376201" cy="307777"/>
          </a:xfrm>
          <a:prstGeom prst="rect">
            <a:avLst/>
          </a:prstGeom>
          <a:noFill/>
        </p:spPr>
        <p:txBody>
          <a:bodyPr wrap="square" rtlCol="0">
            <a:spAutoFit/>
          </a:bodyPr>
          <a:lstStyle/>
          <a:p>
            <a:pPr algn="ctr"/>
            <a:r>
              <a:rPr lang="en-US" sz="1400" dirty="0"/>
              <a:t>Confusion Matrix </a:t>
            </a:r>
            <a:endParaRPr lang="en-GB" sz="1400" dirty="0"/>
          </a:p>
        </p:txBody>
      </p:sp>
      <p:sp>
        <p:nvSpPr>
          <p:cNvPr id="6" name="Content Placeholder 2">
            <a:extLst>
              <a:ext uri="{FF2B5EF4-FFF2-40B4-BE49-F238E27FC236}">
                <a16:creationId xmlns:a16="http://schemas.microsoft.com/office/drawing/2014/main" id="{D194C8F2-5F3D-1435-540A-6EB661D25D53}"/>
              </a:ext>
            </a:extLst>
          </p:cNvPr>
          <p:cNvSpPr>
            <a:spLocks noGrp="1"/>
          </p:cNvSpPr>
          <p:nvPr>
            <p:ph idx="1"/>
          </p:nvPr>
        </p:nvSpPr>
        <p:spPr>
          <a:xfrm>
            <a:off x="89306" y="1400117"/>
            <a:ext cx="8051803" cy="5173679"/>
          </a:xfrm>
        </p:spPr>
        <p:txBody>
          <a:bodyPr>
            <a:normAutofit/>
          </a:bodyPr>
          <a:lstStyle/>
          <a:p>
            <a:pPr>
              <a:lnSpc>
                <a:spcPct val="90000"/>
              </a:lnSpc>
            </a:pPr>
            <a:r>
              <a:rPr lang="en-US" sz="1400" dirty="0">
                <a:latin typeface="Century Gothic (Body)"/>
              </a:rPr>
              <a:t>The system was implemented in Raspberry Pi 4 paired with PiCamera for real time application.</a:t>
            </a:r>
          </a:p>
          <a:p>
            <a:pPr>
              <a:lnSpc>
                <a:spcPct val="90000"/>
              </a:lnSpc>
            </a:pPr>
            <a:r>
              <a:rPr lang="en-US" sz="1400" b="1" dirty="0">
                <a:latin typeface="Century Gothic (Body)"/>
              </a:rPr>
              <a:t>Key Modules:</a:t>
            </a:r>
          </a:p>
          <a:p>
            <a:pPr lvl="1">
              <a:lnSpc>
                <a:spcPct val="90000"/>
              </a:lnSpc>
            </a:pPr>
            <a:r>
              <a:rPr lang="en-US" sz="1400" b="1" dirty="0">
                <a:latin typeface="Century Gothic (Body)"/>
              </a:rPr>
              <a:t>Video Capture: </a:t>
            </a:r>
            <a:r>
              <a:rPr lang="en-US" sz="1400" dirty="0">
                <a:latin typeface="Century Gothic (Body)"/>
              </a:rPr>
              <a:t>PiCamera; Real time video streaming at 30 frames per second.</a:t>
            </a:r>
          </a:p>
          <a:p>
            <a:pPr lvl="1">
              <a:lnSpc>
                <a:spcPct val="90000"/>
              </a:lnSpc>
            </a:pPr>
            <a:r>
              <a:rPr lang="en-US" sz="1400" b="1" dirty="0">
                <a:latin typeface="Century Gothic (Body)"/>
              </a:rPr>
              <a:t>Face Detection: </a:t>
            </a:r>
            <a:r>
              <a:rPr lang="en-US" sz="1400" dirty="0">
                <a:latin typeface="Century Gothic (Body)"/>
              </a:rPr>
              <a:t>For basic detection, I used YOLO and for the backup, Haar Cascade.</a:t>
            </a:r>
          </a:p>
          <a:p>
            <a:pPr lvl="1">
              <a:lnSpc>
                <a:spcPct val="90000"/>
              </a:lnSpc>
            </a:pPr>
            <a:r>
              <a:rPr lang="en-US" sz="1400" b="1" dirty="0">
                <a:latin typeface="Century Gothic (Body)"/>
              </a:rPr>
              <a:t>Emotion Classification: </a:t>
            </a:r>
            <a:r>
              <a:rPr lang="en-US" sz="1400" dirty="0">
                <a:latin typeface="Century Gothic (Body)"/>
              </a:rPr>
              <a:t>The proposed model here is EfficientNet for detecting distracted behaviors.</a:t>
            </a:r>
          </a:p>
          <a:p>
            <a:pPr lvl="1">
              <a:lnSpc>
                <a:spcPct val="90000"/>
              </a:lnSpc>
            </a:pPr>
            <a:r>
              <a:rPr lang="en-US" sz="1400" b="1" dirty="0">
                <a:latin typeface="Century Gothic (Body)"/>
              </a:rPr>
              <a:t>Real-Time Outputs:</a:t>
            </a:r>
            <a:r>
              <a:rPr lang="en-US" sz="1400" dirty="0">
                <a:latin typeface="Century Gothic (Body)"/>
              </a:rPr>
              <a:t> The video with the bounding boxes and emotion labels on the frames of the video.</a:t>
            </a:r>
          </a:p>
          <a:p>
            <a:pPr>
              <a:lnSpc>
                <a:spcPct val="90000"/>
              </a:lnSpc>
            </a:pPr>
            <a:r>
              <a:rPr lang="en-US" sz="1400" dirty="0">
                <a:latin typeface="Century Gothic (Body)"/>
              </a:rPr>
              <a:t>The system was able to attain low latency (an average of 30ms per frame) for real time applications.</a:t>
            </a:r>
          </a:p>
        </p:txBody>
      </p:sp>
      <p:pic>
        <p:nvPicPr>
          <p:cNvPr id="7" name="Picture 6">
            <a:extLst>
              <a:ext uri="{FF2B5EF4-FFF2-40B4-BE49-F238E27FC236}">
                <a16:creationId xmlns:a16="http://schemas.microsoft.com/office/drawing/2014/main" id="{7A42152D-791D-0450-A60F-3D087E27E5F9}"/>
              </a:ext>
            </a:extLst>
          </p:cNvPr>
          <p:cNvPicPr>
            <a:picLocks noChangeAspect="1"/>
          </p:cNvPicPr>
          <p:nvPr/>
        </p:nvPicPr>
        <p:blipFill>
          <a:blip r:embed="rId3"/>
          <a:stretch>
            <a:fillRect/>
          </a:stretch>
        </p:blipFill>
        <p:spPr>
          <a:xfrm>
            <a:off x="9272396" y="438091"/>
            <a:ext cx="1974890" cy="3242202"/>
          </a:xfrm>
          <a:prstGeom prst="rect">
            <a:avLst/>
          </a:prstGeom>
          <a:effectLst/>
        </p:spPr>
      </p:pic>
      <p:pic>
        <p:nvPicPr>
          <p:cNvPr id="10" name="Picture 9" descr="A person driving a car&#10;&#10;Description automatically generated">
            <a:extLst>
              <a:ext uri="{FF2B5EF4-FFF2-40B4-BE49-F238E27FC236}">
                <a16:creationId xmlns:a16="http://schemas.microsoft.com/office/drawing/2014/main" id="{C055EBA5-84E3-AD54-BCCB-ADB64D56D7C8}"/>
              </a:ext>
            </a:extLst>
          </p:cNvPr>
          <p:cNvPicPr>
            <a:picLocks noChangeAspect="1"/>
          </p:cNvPicPr>
          <p:nvPr/>
        </p:nvPicPr>
        <p:blipFill>
          <a:blip r:embed="rId4"/>
          <a:stretch>
            <a:fillRect/>
          </a:stretch>
        </p:blipFill>
        <p:spPr>
          <a:xfrm>
            <a:off x="8760517" y="4247801"/>
            <a:ext cx="2998648" cy="1971612"/>
          </a:xfrm>
          <a:prstGeom prst="rect">
            <a:avLst/>
          </a:prstGeom>
          <a:effectLst/>
        </p:spPr>
      </p:pic>
      <p:sp>
        <p:nvSpPr>
          <p:cNvPr id="11" name="TextBox 10">
            <a:extLst>
              <a:ext uri="{FF2B5EF4-FFF2-40B4-BE49-F238E27FC236}">
                <a16:creationId xmlns:a16="http://schemas.microsoft.com/office/drawing/2014/main" id="{EA42B647-6EB4-27E6-7CF2-75A64EAF41DA}"/>
              </a:ext>
            </a:extLst>
          </p:cNvPr>
          <p:cNvSpPr txBox="1"/>
          <p:nvPr/>
        </p:nvSpPr>
        <p:spPr>
          <a:xfrm>
            <a:off x="8214308" y="3708799"/>
            <a:ext cx="4376201" cy="307777"/>
          </a:xfrm>
          <a:prstGeom prst="rect">
            <a:avLst/>
          </a:prstGeom>
          <a:noFill/>
        </p:spPr>
        <p:txBody>
          <a:bodyPr wrap="square" rtlCol="0">
            <a:spAutoFit/>
          </a:bodyPr>
          <a:lstStyle/>
          <a:p>
            <a:pPr algn="ctr"/>
            <a:r>
              <a:rPr lang="en-US" sz="1400" dirty="0"/>
              <a:t>Raspberry Pi With Camera</a:t>
            </a:r>
            <a:endParaRPr lang="en-GB" sz="1400" dirty="0"/>
          </a:p>
        </p:txBody>
      </p:sp>
    </p:spTree>
    <p:extLst>
      <p:ext uri="{BB962C8B-B14F-4D97-AF65-F5344CB8AC3E}">
        <p14:creationId xmlns:p14="http://schemas.microsoft.com/office/powerpoint/2010/main" val="114341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CC97A8-547B-482A-972F-F43CD6F2E524}">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Ion</Template>
  <TotalTime>4028</TotalTime>
  <Words>2432</Words>
  <Application>Microsoft Office PowerPoint</Application>
  <PresentationFormat>Widescreen</PresentationFormat>
  <Paragraphs>276</Paragraphs>
  <Slides>21</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Century Gothic</vt:lpstr>
      <vt:lpstr>Century Gothic (Body)</vt:lpstr>
      <vt:lpstr>Century Gothic (Headings)</vt:lpstr>
      <vt:lpstr>Wingdings 3</vt:lpstr>
      <vt:lpstr>Ion</vt:lpstr>
      <vt:lpstr>Distraction Detection System Using Raspberry Pi : A Video Detection Approach Using YoloV8</vt:lpstr>
      <vt:lpstr>Addressing Driver Distraction with AI</vt:lpstr>
      <vt:lpstr>Introduction: Ensuring Road Safety</vt:lpstr>
      <vt:lpstr>Summary of Researched Literature Survey</vt:lpstr>
      <vt:lpstr>System Design and Workflow</vt:lpstr>
      <vt:lpstr>Face Detection Techniques</vt:lpstr>
      <vt:lpstr>Behaviour Detection with EfficientNet</vt:lpstr>
      <vt:lpstr>Implementation</vt:lpstr>
      <vt:lpstr>Implementation on Raspberry Pi</vt:lpstr>
      <vt:lpstr>Software Framework and Pipeline</vt:lpstr>
      <vt:lpstr>Deployment of the Model and System Tuning</vt:lpstr>
      <vt:lpstr>Metrics Usage</vt:lpstr>
      <vt:lpstr>System Resource Usage</vt:lpstr>
      <vt:lpstr>Results</vt:lpstr>
      <vt:lpstr>Results on Created Model</vt:lpstr>
      <vt:lpstr>Results on Created Model</vt:lpstr>
      <vt:lpstr>Model Performance Graphs</vt:lpstr>
      <vt:lpstr>Comparative Analysis of Systems</vt:lpstr>
      <vt:lpstr>Conclusion &amp; Future Work</vt:lpstr>
      <vt:lpstr>References</vt:lpstr>
      <vt:lpstr>References Codes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AI-Driven Traffic Control and Management Using Air Quality Data</dc:title>
  <dc:creator>Sohan De -</dc:creator>
  <cp:lastModifiedBy>Nikhilesh Kovvuri</cp:lastModifiedBy>
  <cp:revision>91</cp:revision>
  <dcterms:created xsi:type="dcterms:W3CDTF">2024-09-21T18:37:59Z</dcterms:created>
  <dcterms:modified xsi:type="dcterms:W3CDTF">2024-11-25T09:21:04Z</dcterms:modified>
</cp:coreProperties>
</file>